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FFDD7D_25F98CD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79" r:id="rId5"/>
    <p:sldId id="2147474782" r:id="rId6"/>
    <p:sldId id="270" r:id="rId7"/>
    <p:sldId id="2147474819" r:id="rId8"/>
    <p:sldId id="2147474820" r:id="rId9"/>
    <p:sldId id="2147474822" r:id="rId10"/>
    <p:sldId id="2147474818" r:id="rId11"/>
    <p:sldId id="2147474821" r:id="rId12"/>
    <p:sldId id="2147474816" r:id="rId13"/>
    <p:sldId id="2147474842" r:id="rId14"/>
    <p:sldId id="2147474827" r:id="rId15"/>
    <p:sldId id="2147474830" r:id="rId16"/>
    <p:sldId id="2147474835" r:id="rId17"/>
    <p:sldId id="2147474836" r:id="rId18"/>
    <p:sldId id="2147474841" r:id="rId19"/>
    <p:sldId id="2147474839" r:id="rId20"/>
    <p:sldId id="2147474840" r:id="rId21"/>
    <p:sldId id="2147474831" r:id="rId22"/>
    <p:sldId id="2147474811" r:id="rId23"/>
    <p:sldId id="2147474812" r:id="rId24"/>
    <p:sldId id="2147474832" r:id="rId25"/>
    <p:sldId id="2147474833" r:id="rId26"/>
    <p:sldId id="2147474834" r:id="rId27"/>
    <p:sldId id="2147474755" r:id="rId28"/>
    <p:sldId id="2147474805" r:id="rId29"/>
    <p:sldId id="2147474817" r:id="rId30"/>
    <p:sldId id="2147474765" r:id="rId31"/>
    <p:sldId id="2147474771" r:id="rId32"/>
    <p:sldId id="2147474786" r:id="rId33"/>
    <p:sldId id="2147474781" r:id="rId34"/>
    <p:sldId id="2147474828" r:id="rId35"/>
    <p:sldId id="2147474767" r:id="rId36"/>
    <p:sldId id="2147474772" r:id="rId37"/>
    <p:sldId id="2147474779" r:id="rId38"/>
    <p:sldId id="2147474768" r:id="rId39"/>
    <p:sldId id="2147474775" r:id="rId40"/>
    <p:sldId id="2147474780" r:id="rId41"/>
    <p:sldId id="2147474823" r:id="rId42"/>
    <p:sldId id="2147474824" r:id="rId43"/>
    <p:sldId id="2147474785" r:id="rId44"/>
    <p:sldId id="2147474789" r:id="rId45"/>
    <p:sldId id="2147474807" r:id="rId46"/>
    <p:sldId id="2147474809" r:id="rId47"/>
    <p:sldId id="2147474783" r:id="rId48"/>
    <p:sldId id="2147474766" r:id="rId49"/>
    <p:sldId id="2147474808" r:id="rId50"/>
    <p:sldId id="2147474793" r:id="rId51"/>
    <p:sldId id="2147474810" r:id="rId52"/>
    <p:sldId id="2147474815" r:id="rId53"/>
    <p:sldId id="2147474814" r:id="rId54"/>
    <p:sldId id="2147474801" r:id="rId55"/>
    <p:sldId id="21474748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FBE56-FD0C-5395-8891-61FD89C402A8}" name="Alma Mejorado" initials="AM" userId="S::alma@nhpllc.org::a8d55b42-488f-46e6-a785-499d6efbab38" providerId="AD"/>
  <p188:author id="{D5110CC0-9E17-BC53-44CA-83463F4CC096}" name="Brian Robertson" initials="BR" userId="S::brian@nhpllc.org::cb66ccd5-57c6-4fe8-8ce5-bd4662c248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312E1-CCB4-4018-9DA3-881F240ABA5B}" v="2" dt="2025-05-14T16:32:20.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8" autoAdjust="0"/>
  </p:normalViewPr>
  <p:slideViewPr>
    <p:cSldViewPr snapToGrid="0">
      <p:cViewPr varScale="1">
        <p:scale>
          <a:sx n="61" d="100"/>
          <a:sy n="61" d="100"/>
        </p:scale>
        <p:origin x="1182" y="24"/>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 Mejorado" userId="a8d55b42-488f-46e6-a785-499d6efbab38" providerId="ADAL" clId="{755312E1-CCB4-4018-9DA3-881F240ABA5B}"/>
    <pc:docChg chg="custSel addSld delSld modSld">
      <pc:chgData name="Alma Mejorado" userId="a8d55b42-488f-46e6-a785-499d6efbab38" providerId="ADAL" clId="{755312E1-CCB4-4018-9DA3-881F240ABA5B}" dt="2025-05-14T16:36:13.812" v="340" actId="14100"/>
      <pc:docMkLst>
        <pc:docMk/>
      </pc:docMkLst>
      <pc:sldChg chg="del">
        <pc:chgData name="Alma Mejorado" userId="a8d55b42-488f-46e6-a785-499d6efbab38" providerId="ADAL" clId="{755312E1-CCB4-4018-9DA3-881F240ABA5B}" dt="2025-05-14T16:33:15.753" v="111" actId="47"/>
        <pc:sldMkLst>
          <pc:docMk/>
          <pc:sldMk cId="1500410069" sldId="2147474825"/>
        </pc:sldMkLst>
      </pc:sldChg>
      <pc:sldChg chg="modSp del mod">
        <pc:chgData name="Alma Mejorado" userId="a8d55b42-488f-46e6-a785-499d6efbab38" providerId="ADAL" clId="{755312E1-CCB4-4018-9DA3-881F240ABA5B}" dt="2025-05-14T16:34:50.723" v="157" actId="47"/>
        <pc:sldMkLst>
          <pc:docMk/>
          <pc:sldMk cId="2969470286" sldId="2147474826"/>
        </pc:sldMkLst>
        <pc:spChg chg="mod">
          <ac:chgData name="Alma Mejorado" userId="a8d55b42-488f-46e6-a785-499d6efbab38" providerId="ADAL" clId="{755312E1-CCB4-4018-9DA3-881F240ABA5B}" dt="2025-05-14T16:34:21.795" v="134" actId="20577"/>
          <ac:spMkLst>
            <pc:docMk/>
            <pc:sldMk cId="2969470286" sldId="2147474826"/>
            <ac:spMk id="2" creationId="{E0D808EF-3781-EF2B-7254-F9BFF5E5EB77}"/>
          </ac:spMkLst>
        </pc:spChg>
      </pc:sldChg>
      <pc:sldChg chg="addSp delSp modSp del mod">
        <pc:chgData name="Alma Mejorado" userId="a8d55b42-488f-46e6-a785-499d6efbab38" providerId="ADAL" clId="{755312E1-CCB4-4018-9DA3-881F240ABA5B}" dt="2025-05-14T16:33:18.515" v="112" actId="47"/>
        <pc:sldMkLst>
          <pc:docMk/>
          <pc:sldMk cId="2339882279" sldId="2147474829"/>
        </pc:sldMkLst>
        <pc:spChg chg="add del mod">
          <ac:chgData name="Alma Mejorado" userId="a8d55b42-488f-46e6-a785-499d6efbab38" providerId="ADAL" clId="{755312E1-CCB4-4018-9DA3-881F240ABA5B}" dt="2025-05-14T16:31:39.537" v="1" actId="478"/>
          <ac:spMkLst>
            <pc:docMk/>
            <pc:sldMk cId="2339882279" sldId="2147474829"/>
            <ac:spMk id="5" creationId="{F04E749E-6C28-1E57-A3FF-900375C9F1E1}"/>
          </ac:spMkLst>
        </pc:spChg>
        <pc:spChg chg="del">
          <ac:chgData name="Alma Mejorado" userId="a8d55b42-488f-46e6-a785-499d6efbab38" providerId="ADAL" clId="{755312E1-CCB4-4018-9DA3-881F240ABA5B}" dt="2025-05-14T16:31:37.664" v="0" actId="478"/>
          <ac:spMkLst>
            <pc:docMk/>
            <pc:sldMk cId="2339882279" sldId="2147474829"/>
            <ac:spMk id="12" creationId="{6CFAB052-26A7-69AF-E9BE-5C7926148E24}"/>
          </ac:spMkLst>
        </pc:spChg>
      </pc:sldChg>
      <pc:sldChg chg="addSp modSp new mod">
        <pc:chgData name="Alma Mejorado" userId="a8d55b42-488f-46e6-a785-499d6efbab38" providerId="ADAL" clId="{755312E1-CCB4-4018-9DA3-881F240ABA5B}" dt="2025-05-14T16:36:13.812" v="340" actId="14100"/>
        <pc:sldMkLst>
          <pc:docMk/>
          <pc:sldMk cId="2498608481" sldId="2147474842"/>
        </pc:sldMkLst>
        <pc:spChg chg="add mod">
          <ac:chgData name="Alma Mejorado" userId="a8d55b42-488f-46e6-a785-499d6efbab38" providerId="ADAL" clId="{755312E1-CCB4-4018-9DA3-881F240ABA5B}" dt="2025-05-14T16:36:13.812" v="340" actId="14100"/>
          <ac:spMkLst>
            <pc:docMk/>
            <pc:sldMk cId="2498608481" sldId="2147474842"/>
            <ac:spMk id="3" creationId="{B7298119-4B68-798A-711A-118EFD8DAC32}"/>
          </ac:spMkLst>
        </pc:spChg>
        <pc:picChg chg="add mod">
          <ac:chgData name="Alma Mejorado" userId="a8d55b42-488f-46e6-a785-499d6efbab38" providerId="ADAL" clId="{755312E1-CCB4-4018-9DA3-881F240ABA5B}" dt="2025-05-14T16:34:00.183" v="115" actId="14100"/>
          <ac:picMkLst>
            <pc:docMk/>
            <pc:sldMk cId="2498608481" sldId="2147474842"/>
            <ac:picMk id="2" creationId="{3A13C860-8DAA-BA24-79AB-DB85695C08BC}"/>
          </ac:picMkLst>
        </pc:picChg>
      </pc:sldChg>
    </pc:docChg>
  </pc:docChgLst>
</pc:chgInfo>
</file>

<file path=ppt/comments/modernComment_7FFFDD7D_25F98CD4.xml><?xml version="1.0" encoding="utf-8"?>
<p188:cmLst xmlns:a="http://schemas.openxmlformats.org/drawingml/2006/main" xmlns:r="http://schemas.openxmlformats.org/officeDocument/2006/relationships" xmlns:p188="http://schemas.microsoft.com/office/powerpoint/2018/8/main">
  <p188:cm id="{1166BE46-87E4-4810-B4DF-CE7BD6E119C1}" authorId="{B4AFBE56-FD0C-5395-8891-61FD89C402A8}" created="2025-04-11T18:07:06.795">
    <ac:txMkLst xmlns:ac="http://schemas.microsoft.com/office/drawing/2013/main/command">
      <pc:docMk xmlns:pc="http://schemas.microsoft.com/office/powerpoint/2013/main/command"/>
      <pc:sldMk xmlns:pc="http://schemas.microsoft.com/office/powerpoint/2013/main/command" cId="637111508" sldId="2147474813"/>
      <ac:spMk id="18" creationId="{C9E76ED9-E6EB-A437-44AD-F7A4E2E7C15F}"/>
      <ac:txMk cp="83">
        <ac:context len="203" hash="3661366078"/>
      </ac:txMk>
    </ac:txMkLst>
    <p188:pos x="4563212" y="573827"/>
    <p188:txBody>
      <a:bodyPr/>
      <a:lstStyle/>
      <a:p>
        <a:r>
          <a:rPr lang="en-GB"/>
          <a:t>What is our deadline to them?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C8B8-67C8-4FE7-AED9-A231172DB7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9F28EA1-F42D-465B-8EDA-F48EBA5A1CFF}">
      <dgm:prSet phldrT="[Text]" custT="1"/>
      <dgm:spPr/>
      <dgm:t>
        <a:bodyPr/>
        <a:lstStyle/>
        <a:p>
          <a:r>
            <a:rPr lang="en-US" sz="2400" dirty="0"/>
            <a:t>Year 1</a:t>
          </a:r>
        </a:p>
      </dgm:t>
    </dgm:pt>
    <dgm:pt modelId="{3CBA78B0-2766-410F-B590-E73C6896D783}" type="parTrans" cxnId="{B707EE1F-92CC-468D-86F2-E1FE9D3A4084}">
      <dgm:prSet/>
      <dgm:spPr/>
      <dgm:t>
        <a:bodyPr/>
        <a:lstStyle/>
        <a:p>
          <a:endParaRPr lang="en-US"/>
        </a:p>
      </dgm:t>
    </dgm:pt>
    <dgm:pt modelId="{59D41F54-ACC7-414C-A197-494B7CB45BE1}" type="sibTrans" cxnId="{B707EE1F-92CC-468D-86F2-E1FE9D3A4084}">
      <dgm:prSet/>
      <dgm:spPr/>
      <dgm:t>
        <a:bodyPr/>
        <a:lstStyle/>
        <a:p>
          <a:endParaRPr lang="en-US"/>
        </a:p>
      </dgm:t>
    </dgm:pt>
    <dgm:pt modelId="{2833F3B6-42D9-4DF9-B4CD-3B71B87FC831}">
      <dgm:prSet phldrT="[Text]" custT="1"/>
      <dgm:spPr/>
      <dgm:t>
        <a:bodyPr/>
        <a:lstStyle/>
        <a:p>
          <a:r>
            <a:rPr lang="en-US" sz="2400" dirty="0"/>
            <a:t>Year 2+</a:t>
          </a:r>
        </a:p>
      </dgm:t>
    </dgm:pt>
    <dgm:pt modelId="{C002F9A1-F18D-4577-BA32-BCCBB72E3687}" type="parTrans" cxnId="{D8AE5C6E-C39B-47FB-A575-5C6BA03A738A}">
      <dgm:prSet/>
      <dgm:spPr/>
      <dgm:t>
        <a:bodyPr/>
        <a:lstStyle/>
        <a:p>
          <a:endParaRPr lang="en-US"/>
        </a:p>
      </dgm:t>
    </dgm:pt>
    <dgm:pt modelId="{6A1A362C-8B65-4C16-98EC-339C6CF8EA94}" type="sibTrans" cxnId="{D8AE5C6E-C39B-47FB-A575-5C6BA03A738A}">
      <dgm:prSet/>
      <dgm:spPr/>
      <dgm:t>
        <a:bodyPr/>
        <a:lstStyle/>
        <a:p>
          <a:endParaRPr lang="en-US"/>
        </a:p>
      </dgm:t>
    </dgm:pt>
    <dgm:pt modelId="{210C70AA-26E9-4660-A595-AEBC1927E6BB}">
      <dgm:prSet phldrT="[Text]" custT="1"/>
      <dgm:spPr/>
      <dgm:t>
        <a:bodyPr/>
        <a:lstStyle/>
        <a:p>
          <a:r>
            <a:rPr lang="en-US" sz="2400" dirty="0"/>
            <a:t>Incentive </a:t>
          </a:r>
        </a:p>
        <a:p>
          <a:r>
            <a:rPr lang="en-US" sz="2400" dirty="0"/>
            <a:t>Payments</a:t>
          </a:r>
        </a:p>
      </dgm:t>
    </dgm:pt>
    <dgm:pt modelId="{63F0A2F1-A871-4D20-AD89-4FA479530994}" type="parTrans" cxnId="{394E23BF-3F14-40B6-8E6D-88A9B292E22B}">
      <dgm:prSet/>
      <dgm:spPr/>
      <dgm:t>
        <a:bodyPr/>
        <a:lstStyle/>
        <a:p>
          <a:endParaRPr lang="en-US"/>
        </a:p>
      </dgm:t>
    </dgm:pt>
    <dgm:pt modelId="{5684293A-6349-4127-A475-56F4E5149B70}" type="sibTrans" cxnId="{394E23BF-3F14-40B6-8E6D-88A9B292E22B}">
      <dgm:prSet/>
      <dgm:spPr/>
      <dgm:t>
        <a:bodyPr/>
        <a:lstStyle/>
        <a:p>
          <a:endParaRPr lang="en-US"/>
        </a:p>
      </dgm:t>
    </dgm:pt>
    <dgm:pt modelId="{BF4B612E-6D6A-4E74-B8EB-003A789BE29E}">
      <dgm:prSet phldrT="[Text]" custT="1"/>
      <dgm:spPr/>
      <dgm:t>
        <a:bodyPr/>
        <a:lstStyle/>
        <a:p>
          <a:r>
            <a:rPr lang="en-US" sz="1600" dirty="0"/>
            <a:t>No KPIs</a:t>
          </a:r>
        </a:p>
      </dgm:t>
    </dgm:pt>
    <dgm:pt modelId="{1C2166AF-2946-46C0-A118-4C118ABCD205}" type="parTrans" cxnId="{7C175D8E-221B-4CF2-A16E-1E86FFC71ACB}">
      <dgm:prSet/>
      <dgm:spPr/>
      <dgm:t>
        <a:bodyPr/>
        <a:lstStyle/>
        <a:p>
          <a:endParaRPr lang="en-US"/>
        </a:p>
      </dgm:t>
    </dgm:pt>
    <dgm:pt modelId="{76625680-469E-4D65-83F0-C8D90FDDC031}" type="sibTrans" cxnId="{7C175D8E-221B-4CF2-A16E-1E86FFC71ACB}">
      <dgm:prSet/>
      <dgm:spPr/>
      <dgm:t>
        <a:bodyPr/>
        <a:lstStyle/>
        <a:p>
          <a:endParaRPr lang="en-US"/>
        </a:p>
      </dgm:t>
    </dgm:pt>
    <dgm:pt modelId="{33261446-9CFF-4A28-B057-30CB1BC7B34A}">
      <dgm:prSet phldrT="[Text]" custT="1"/>
      <dgm:spPr/>
      <dgm:t>
        <a:bodyPr/>
        <a:lstStyle/>
        <a:p>
          <a:r>
            <a:rPr lang="en-US" sz="1600" dirty="0"/>
            <a:t>KPIs Begin</a:t>
          </a:r>
        </a:p>
      </dgm:t>
    </dgm:pt>
    <dgm:pt modelId="{071ACB11-B38D-4D72-9427-86A5F3FF204B}" type="parTrans" cxnId="{849CAAA2-89B5-4DBB-8A0D-EFC2F53EAEBE}">
      <dgm:prSet/>
      <dgm:spPr/>
      <dgm:t>
        <a:bodyPr/>
        <a:lstStyle/>
        <a:p>
          <a:endParaRPr lang="en-US"/>
        </a:p>
      </dgm:t>
    </dgm:pt>
    <dgm:pt modelId="{692BCC96-4D5A-433E-9E0E-B5D4DA7F17B5}" type="sibTrans" cxnId="{849CAAA2-89B5-4DBB-8A0D-EFC2F53EAEBE}">
      <dgm:prSet/>
      <dgm:spPr/>
      <dgm:t>
        <a:bodyPr/>
        <a:lstStyle/>
        <a:p>
          <a:endParaRPr lang="en-US"/>
        </a:p>
      </dgm:t>
    </dgm:pt>
    <dgm:pt modelId="{B1DD8799-3734-4456-8551-305F6D3E4FBD}">
      <dgm:prSet phldrT="[Text]" custT="1"/>
      <dgm:spPr/>
      <dgm:t>
        <a:bodyPr/>
        <a:lstStyle/>
        <a:p>
          <a:r>
            <a:rPr lang="en-US" sz="1600" dirty="0"/>
            <a:t>Because the state is moving to a calendar year, the first payments may not be received until 18 months (or more) after the start of     the new contract.</a:t>
          </a:r>
        </a:p>
      </dgm:t>
    </dgm:pt>
    <dgm:pt modelId="{6465DDF5-3E80-4C38-9852-E481924AB025}" type="parTrans" cxnId="{A13446ED-A773-4DA3-828A-F7845645B95F}">
      <dgm:prSet/>
      <dgm:spPr/>
      <dgm:t>
        <a:bodyPr/>
        <a:lstStyle/>
        <a:p>
          <a:endParaRPr lang="en-US"/>
        </a:p>
      </dgm:t>
    </dgm:pt>
    <dgm:pt modelId="{1F59BC14-935B-4229-A161-02A0510AA78E}" type="sibTrans" cxnId="{A13446ED-A773-4DA3-828A-F7845645B95F}">
      <dgm:prSet/>
      <dgm:spPr/>
      <dgm:t>
        <a:bodyPr/>
        <a:lstStyle/>
        <a:p>
          <a:endParaRPr lang="en-US"/>
        </a:p>
      </dgm:t>
    </dgm:pt>
    <dgm:pt modelId="{5240F985-FAC9-4BFD-80A7-CD71B670AD0A}">
      <dgm:prSet phldrT="[Text]" custT="1"/>
      <dgm:spPr/>
      <dgm:t>
        <a:bodyPr/>
        <a:lstStyle/>
        <a:p>
          <a:r>
            <a:rPr lang="en-US" sz="1600" dirty="0"/>
            <a:t>All Practices will engage in Practice Transformation</a:t>
          </a:r>
        </a:p>
      </dgm:t>
    </dgm:pt>
    <dgm:pt modelId="{D07441ED-5F83-43C3-9A91-AF6C22141193}" type="parTrans" cxnId="{5273BFC6-04C1-4DD5-A60A-2C59587FA2C8}">
      <dgm:prSet/>
      <dgm:spPr/>
      <dgm:t>
        <a:bodyPr/>
        <a:lstStyle/>
        <a:p>
          <a:endParaRPr lang="en-US"/>
        </a:p>
      </dgm:t>
    </dgm:pt>
    <dgm:pt modelId="{D1199FA5-9DCA-4625-BF0F-019639E23F5F}" type="sibTrans" cxnId="{5273BFC6-04C1-4DD5-A60A-2C59587FA2C8}">
      <dgm:prSet/>
      <dgm:spPr/>
      <dgm:t>
        <a:bodyPr/>
        <a:lstStyle/>
        <a:p>
          <a:endParaRPr lang="en-US"/>
        </a:p>
      </dgm:t>
    </dgm:pt>
    <dgm:pt modelId="{213372B8-181C-4344-8765-A2BD00EBC3FA}">
      <dgm:prSet phldrT="[Text]" custT="1"/>
      <dgm:spPr/>
      <dgm:t>
        <a:bodyPr/>
        <a:lstStyle/>
        <a:p>
          <a:r>
            <a:rPr lang="en-US" sz="1600" dirty="0"/>
            <a:t>Performance measurement will be PI activities around improving baseline performance on future KPIs</a:t>
          </a:r>
        </a:p>
      </dgm:t>
    </dgm:pt>
    <dgm:pt modelId="{E16EB9EF-1FC0-43E2-AE72-10622DC21F17}" type="parTrans" cxnId="{6A2839AB-9DF2-4CC0-84A2-3753E01A1C8A}">
      <dgm:prSet/>
      <dgm:spPr/>
      <dgm:t>
        <a:bodyPr/>
        <a:lstStyle/>
        <a:p>
          <a:endParaRPr lang="en-US"/>
        </a:p>
      </dgm:t>
    </dgm:pt>
    <dgm:pt modelId="{C3E9CDAC-6DBB-4F29-9C62-27A96ED041A5}" type="sibTrans" cxnId="{6A2839AB-9DF2-4CC0-84A2-3753E01A1C8A}">
      <dgm:prSet/>
      <dgm:spPr/>
      <dgm:t>
        <a:bodyPr/>
        <a:lstStyle/>
        <a:p>
          <a:endParaRPr lang="en-US"/>
        </a:p>
      </dgm:t>
    </dgm:pt>
    <dgm:pt modelId="{DFE50F4F-C96B-4233-BB1D-71154CE0283B}">
      <dgm:prSet phldrT="[Text]" custT="1"/>
      <dgm:spPr/>
      <dgm:t>
        <a:bodyPr/>
        <a:lstStyle/>
        <a:p>
          <a:r>
            <a:rPr lang="en-US" sz="1600" dirty="0"/>
            <a:t>Practices are broken into ether a Practice Transformation Track or      a Performance Measures Track – depending on membership size</a:t>
          </a:r>
        </a:p>
      </dgm:t>
    </dgm:pt>
    <dgm:pt modelId="{25E544C1-1839-4D2D-B0FD-FC5E742F2C50}" type="parTrans" cxnId="{4805EE60-1E20-40C6-A1FB-E654EDA5BD6D}">
      <dgm:prSet/>
      <dgm:spPr/>
      <dgm:t>
        <a:bodyPr/>
        <a:lstStyle/>
        <a:p>
          <a:endParaRPr lang="en-US"/>
        </a:p>
      </dgm:t>
    </dgm:pt>
    <dgm:pt modelId="{47F696D2-0EAB-4FA2-8B75-CCB4D1973796}" type="sibTrans" cxnId="{4805EE60-1E20-40C6-A1FB-E654EDA5BD6D}">
      <dgm:prSet/>
      <dgm:spPr/>
      <dgm:t>
        <a:bodyPr/>
        <a:lstStyle/>
        <a:p>
          <a:endParaRPr lang="en-US"/>
        </a:p>
      </dgm:t>
    </dgm:pt>
    <dgm:pt modelId="{61844429-5C11-46ED-A173-5E631023DC01}">
      <dgm:prSet phldrT="[Text]" custT="1"/>
      <dgm:spPr/>
      <dgm:t>
        <a:bodyPr/>
        <a:lstStyle/>
        <a:p>
          <a:r>
            <a:rPr lang="en-US" sz="1600" dirty="0"/>
            <a:t>Practice Transformation Track will continue PI activities</a:t>
          </a:r>
        </a:p>
      </dgm:t>
    </dgm:pt>
    <dgm:pt modelId="{B449DC12-2C31-46A3-96D5-30D3821321B2}" type="parTrans" cxnId="{84602C63-9A4E-444F-91FB-7F52B9A408CD}">
      <dgm:prSet/>
      <dgm:spPr/>
      <dgm:t>
        <a:bodyPr/>
        <a:lstStyle/>
        <a:p>
          <a:endParaRPr lang="en-US"/>
        </a:p>
      </dgm:t>
    </dgm:pt>
    <dgm:pt modelId="{F57F75F2-3BBF-4685-B924-DB53B1D3EF1D}" type="sibTrans" cxnId="{84602C63-9A4E-444F-91FB-7F52B9A408CD}">
      <dgm:prSet/>
      <dgm:spPr/>
      <dgm:t>
        <a:bodyPr/>
        <a:lstStyle/>
        <a:p>
          <a:endParaRPr lang="en-US"/>
        </a:p>
      </dgm:t>
    </dgm:pt>
    <dgm:pt modelId="{739B90B1-F234-4BEB-A035-7A38A9BE24B2}">
      <dgm:prSet phldrT="[Text]" custT="1"/>
      <dgm:spPr/>
      <dgm:t>
        <a:bodyPr/>
        <a:lstStyle/>
        <a:p>
          <a:r>
            <a:rPr lang="en-US" sz="1600" dirty="0"/>
            <a:t>Performance Track will work on KPIs similar to Phase II</a:t>
          </a:r>
        </a:p>
      </dgm:t>
    </dgm:pt>
    <dgm:pt modelId="{439D98AA-1B5A-4E22-872A-6708146C10E0}" type="parTrans" cxnId="{D4FE300D-4CB7-4923-9CB9-0E9DCE2A7EAD}">
      <dgm:prSet/>
      <dgm:spPr/>
      <dgm:t>
        <a:bodyPr/>
        <a:lstStyle/>
        <a:p>
          <a:endParaRPr lang="en-US"/>
        </a:p>
      </dgm:t>
    </dgm:pt>
    <dgm:pt modelId="{6A357F71-AA0B-4BA5-B50D-6C25F4A9C770}" type="sibTrans" cxnId="{D4FE300D-4CB7-4923-9CB9-0E9DCE2A7EAD}">
      <dgm:prSet/>
      <dgm:spPr/>
      <dgm:t>
        <a:bodyPr/>
        <a:lstStyle/>
        <a:p>
          <a:endParaRPr lang="en-US"/>
        </a:p>
      </dgm:t>
    </dgm:pt>
    <dgm:pt modelId="{D1753808-C7A5-4DB1-995C-90E6FAE3FBE0}">
      <dgm:prSet phldrT="[Text]" custT="1"/>
      <dgm:spPr/>
      <dgm:t>
        <a:bodyPr/>
        <a:lstStyle/>
        <a:p>
          <a:r>
            <a:rPr lang="en-US" sz="1600" dirty="0"/>
            <a:t>Time to close the calendar year – starting in January of 2026</a:t>
          </a:r>
        </a:p>
      </dgm:t>
    </dgm:pt>
    <dgm:pt modelId="{D9E540D4-8E1B-4EC0-A2B3-9914B4DFCFD9}" type="parTrans" cxnId="{34CBC14E-55A8-45D0-9C75-5D4AA87398F6}">
      <dgm:prSet/>
      <dgm:spPr/>
      <dgm:t>
        <a:bodyPr/>
        <a:lstStyle/>
        <a:p>
          <a:endParaRPr lang="en-US"/>
        </a:p>
      </dgm:t>
    </dgm:pt>
    <dgm:pt modelId="{F6ED5FE0-1E94-43BB-85E8-4D8F4FE18B93}" type="sibTrans" cxnId="{34CBC14E-55A8-45D0-9C75-5D4AA87398F6}">
      <dgm:prSet/>
      <dgm:spPr/>
      <dgm:t>
        <a:bodyPr/>
        <a:lstStyle/>
        <a:p>
          <a:endParaRPr lang="en-US"/>
        </a:p>
      </dgm:t>
    </dgm:pt>
    <dgm:pt modelId="{50DE06EF-E081-43B1-923F-D3EBC2F21EE5}">
      <dgm:prSet phldrT="[Text]" custT="1"/>
      <dgm:spPr/>
      <dgm:t>
        <a:bodyPr/>
        <a:lstStyle/>
        <a:p>
          <a:r>
            <a:rPr lang="en-US" sz="1600" dirty="0"/>
            <a:t>Plus time to calculate measures</a:t>
          </a:r>
        </a:p>
      </dgm:t>
    </dgm:pt>
    <dgm:pt modelId="{B8518021-F361-4392-91BE-3A974714AEC2}" type="parTrans" cxnId="{5EE491AF-6394-41C5-A879-CC7D8EAABBA4}">
      <dgm:prSet/>
      <dgm:spPr/>
      <dgm:t>
        <a:bodyPr/>
        <a:lstStyle/>
        <a:p>
          <a:endParaRPr lang="en-US"/>
        </a:p>
      </dgm:t>
    </dgm:pt>
    <dgm:pt modelId="{E95404DA-3605-47CB-8C38-A31306A6A6F1}" type="sibTrans" cxnId="{5EE491AF-6394-41C5-A879-CC7D8EAABBA4}">
      <dgm:prSet/>
      <dgm:spPr/>
      <dgm:t>
        <a:bodyPr/>
        <a:lstStyle/>
        <a:p>
          <a:endParaRPr lang="en-US"/>
        </a:p>
      </dgm:t>
    </dgm:pt>
    <dgm:pt modelId="{38FCA0D3-4B39-4953-BE59-0A085CB8A307}" type="pres">
      <dgm:prSet presAssocID="{606EC8B8-67C8-4FE7-AED9-A231172DB790}" presName="Name0" presStyleCnt="0">
        <dgm:presLayoutVars>
          <dgm:chMax val="7"/>
          <dgm:dir/>
          <dgm:animLvl val="lvl"/>
          <dgm:resizeHandles val="exact"/>
        </dgm:presLayoutVars>
      </dgm:prSet>
      <dgm:spPr/>
    </dgm:pt>
    <dgm:pt modelId="{17775763-BEBD-4308-A614-AE17AA87B0F0}" type="pres">
      <dgm:prSet presAssocID="{A9F28EA1-F42D-465B-8EDA-F48EBA5A1CFF}" presName="circle1" presStyleLbl="node1" presStyleIdx="0" presStyleCnt="3"/>
      <dgm:spPr>
        <a:solidFill>
          <a:srgbClr val="1460A8"/>
        </a:solidFill>
      </dgm:spPr>
    </dgm:pt>
    <dgm:pt modelId="{1182DB6F-368C-4A72-9483-D4058B2BD5B7}" type="pres">
      <dgm:prSet presAssocID="{A9F28EA1-F42D-465B-8EDA-F48EBA5A1CFF}" presName="space" presStyleCnt="0"/>
      <dgm:spPr/>
    </dgm:pt>
    <dgm:pt modelId="{40024BCC-4D62-4723-8B13-5E4FBBFA6B3B}" type="pres">
      <dgm:prSet presAssocID="{A9F28EA1-F42D-465B-8EDA-F48EBA5A1CFF}" presName="rect1" presStyleLbl="alignAcc1" presStyleIdx="0" presStyleCnt="3"/>
      <dgm:spPr/>
    </dgm:pt>
    <dgm:pt modelId="{39237330-3A9C-41B4-BDFD-B99E53E61464}" type="pres">
      <dgm:prSet presAssocID="{2833F3B6-42D9-4DF9-B4CD-3B71B87FC831}" presName="vertSpace2" presStyleLbl="node1" presStyleIdx="0" presStyleCnt="3"/>
      <dgm:spPr/>
    </dgm:pt>
    <dgm:pt modelId="{0D3EDCF1-D8D9-43BA-9513-C69FE7F06E8A}" type="pres">
      <dgm:prSet presAssocID="{2833F3B6-42D9-4DF9-B4CD-3B71B87FC831}" presName="circle2" presStyleLbl="node1" presStyleIdx="1" presStyleCnt="3"/>
      <dgm:spPr>
        <a:solidFill>
          <a:srgbClr val="1460A8"/>
        </a:solidFill>
      </dgm:spPr>
    </dgm:pt>
    <dgm:pt modelId="{AF124BBB-14CB-4AFE-95F0-E6D2096C957A}" type="pres">
      <dgm:prSet presAssocID="{2833F3B6-42D9-4DF9-B4CD-3B71B87FC831}" presName="rect2" presStyleLbl="alignAcc1" presStyleIdx="1" presStyleCnt="3"/>
      <dgm:spPr/>
    </dgm:pt>
    <dgm:pt modelId="{40D29886-C848-414E-AB90-BD7004F62A5D}" type="pres">
      <dgm:prSet presAssocID="{210C70AA-26E9-4660-A595-AEBC1927E6BB}" presName="vertSpace3" presStyleLbl="node1" presStyleIdx="1" presStyleCnt="3"/>
      <dgm:spPr/>
    </dgm:pt>
    <dgm:pt modelId="{DC67E20E-5B44-49CC-AC2F-88B45522C31B}" type="pres">
      <dgm:prSet presAssocID="{210C70AA-26E9-4660-A595-AEBC1927E6BB}" presName="circle3" presStyleLbl="node1" presStyleIdx="2" presStyleCnt="3"/>
      <dgm:spPr>
        <a:solidFill>
          <a:srgbClr val="1460A8"/>
        </a:solidFill>
      </dgm:spPr>
    </dgm:pt>
    <dgm:pt modelId="{D265D563-DAB8-4091-8938-899EF079E1D3}" type="pres">
      <dgm:prSet presAssocID="{210C70AA-26E9-4660-A595-AEBC1927E6BB}" presName="rect3" presStyleLbl="alignAcc1" presStyleIdx="2" presStyleCnt="3"/>
      <dgm:spPr/>
    </dgm:pt>
    <dgm:pt modelId="{6C707B60-D7BB-477A-8B1C-86B098CD9BBA}" type="pres">
      <dgm:prSet presAssocID="{A9F28EA1-F42D-465B-8EDA-F48EBA5A1CFF}" presName="rect1ParTx" presStyleLbl="alignAcc1" presStyleIdx="2" presStyleCnt="3">
        <dgm:presLayoutVars>
          <dgm:chMax val="1"/>
          <dgm:bulletEnabled val="1"/>
        </dgm:presLayoutVars>
      </dgm:prSet>
      <dgm:spPr/>
    </dgm:pt>
    <dgm:pt modelId="{6E940445-5DDD-48DB-BE02-2A46BEA0E068}" type="pres">
      <dgm:prSet presAssocID="{A9F28EA1-F42D-465B-8EDA-F48EBA5A1CFF}" presName="rect1ChTx" presStyleLbl="alignAcc1" presStyleIdx="2" presStyleCnt="3" custScaleX="147783" custLinFactNeighborX="-12888">
        <dgm:presLayoutVars>
          <dgm:bulletEnabled val="1"/>
        </dgm:presLayoutVars>
      </dgm:prSet>
      <dgm:spPr/>
    </dgm:pt>
    <dgm:pt modelId="{50184029-CE29-4C58-8C78-E1413D4E8F12}" type="pres">
      <dgm:prSet presAssocID="{2833F3B6-42D9-4DF9-B4CD-3B71B87FC831}" presName="rect2ParTx" presStyleLbl="alignAcc1" presStyleIdx="2" presStyleCnt="3">
        <dgm:presLayoutVars>
          <dgm:chMax val="1"/>
          <dgm:bulletEnabled val="1"/>
        </dgm:presLayoutVars>
      </dgm:prSet>
      <dgm:spPr/>
    </dgm:pt>
    <dgm:pt modelId="{ED4895AC-39C5-4F21-A596-285F1DD31DCE}" type="pres">
      <dgm:prSet presAssocID="{2833F3B6-42D9-4DF9-B4CD-3B71B87FC831}" presName="rect2ChTx" presStyleLbl="alignAcc1" presStyleIdx="2" presStyleCnt="3" custScaleX="148801" custLinFactNeighborX="-12923" custLinFactNeighborY="-1444">
        <dgm:presLayoutVars>
          <dgm:bulletEnabled val="1"/>
        </dgm:presLayoutVars>
      </dgm:prSet>
      <dgm:spPr/>
    </dgm:pt>
    <dgm:pt modelId="{341D08CF-DDBF-4985-A8FD-3BD6D17C76EE}" type="pres">
      <dgm:prSet presAssocID="{210C70AA-26E9-4660-A595-AEBC1927E6BB}" presName="rect3ParTx" presStyleLbl="alignAcc1" presStyleIdx="2" presStyleCnt="3">
        <dgm:presLayoutVars>
          <dgm:chMax val="1"/>
          <dgm:bulletEnabled val="1"/>
        </dgm:presLayoutVars>
      </dgm:prSet>
      <dgm:spPr/>
    </dgm:pt>
    <dgm:pt modelId="{1F5B9873-83EC-4C59-B412-6547919DB080}" type="pres">
      <dgm:prSet presAssocID="{210C70AA-26E9-4660-A595-AEBC1927E6BB}" presName="rect3ChTx" presStyleLbl="alignAcc1" presStyleIdx="2" presStyleCnt="3" custScaleX="145826" custLinFactNeighborX="-15044" custLinFactNeighborY="-722">
        <dgm:presLayoutVars>
          <dgm:bulletEnabled val="1"/>
        </dgm:presLayoutVars>
      </dgm:prSet>
      <dgm:spPr/>
    </dgm:pt>
  </dgm:ptLst>
  <dgm:cxnLst>
    <dgm:cxn modelId="{D4FE300D-4CB7-4923-9CB9-0E9DCE2A7EAD}" srcId="{DFE50F4F-C96B-4233-BB1D-71154CE0283B}" destId="{739B90B1-F234-4BEB-A035-7A38A9BE24B2}" srcOrd="1" destOrd="0" parTransId="{439D98AA-1B5A-4E22-872A-6708146C10E0}" sibTransId="{6A357F71-AA0B-4BA5-B50D-6C25F4A9C770}"/>
    <dgm:cxn modelId="{7FCBA51A-128A-431F-903F-3566BCC215F7}" type="presOf" srcId="{B1DD8799-3734-4456-8551-305F6D3E4FBD}" destId="{1F5B9873-83EC-4C59-B412-6547919DB080}" srcOrd="0" destOrd="0" presId="urn:microsoft.com/office/officeart/2005/8/layout/target3"/>
    <dgm:cxn modelId="{B707EE1F-92CC-468D-86F2-E1FE9D3A4084}" srcId="{606EC8B8-67C8-4FE7-AED9-A231172DB790}" destId="{A9F28EA1-F42D-465B-8EDA-F48EBA5A1CFF}" srcOrd="0" destOrd="0" parTransId="{3CBA78B0-2766-410F-B590-E73C6896D783}" sibTransId="{59D41F54-ACC7-414C-A197-494B7CB45BE1}"/>
    <dgm:cxn modelId="{AC4CBD2D-A87B-460C-A82D-94C40C710626}" type="presOf" srcId="{61844429-5C11-46ED-A173-5E631023DC01}" destId="{ED4895AC-39C5-4F21-A596-285F1DD31DCE}" srcOrd="0" destOrd="2" presId="urn:microsoft.com/office/officeart/2005/8/layout/target3"/>
    <dgm:cxn modelId="{B906732F-5FE9-4273-B6FF-DEC1852B16D7}" type="presOf" srcId="{213372B8-181C-4344-8765-A2BD00EBC3FA}" destId="{6E940445-5DDD-48DB-BE02-2A46BEA0E068}" srcOrd="0" destOrd="2" presId="urn:microsoft.com/office/officeart/2005/8/layout/target3"/>
    <dgm:cxn modelId="{5B8E625F-05AE-47C3-955B-D735BFF5931D}" type="presOf" srcId="{DFE50F4F-C96B-4233-BB1D-71154CE0283B}" destId="{ED4895AC-39C5-4F21-A596-285F1DD31DCE}" srcOrd="0" destOrd="1" presId="urn:microsoft.com/office/officeart/2005/8/layout/target3"/>
    <dgm:cxn modelId="{4805EE60-1E20-40C6-A1FB-E654EDA5BD6D}" srcId="{2833F3B6-42D9-4DF9-B4CD-3B71B87FC831}" destId="{DFE50F4F-C96B-4233-BB1D-71154CE0283B}" srcOrd="1" destOrd="0" parTransId="{25E544C1-1839-4D2D-B0FD-FC5E742F2C50}" sibTransId="{47F696D2-0EAB-4FA2-8B75-CCB4D1973796}"/>
    <dgm:cxn modelId="{84602C63-9A4E-444F-91FB-7F52B9A408CD}" srcId="{DFE50F4F-C96B-4233-BB1D-71154CE0283B}" destId="{61844429-5C11-46ED-A173-5E631023DC01}" srcOrd="0" destOrd="0" parTransId="{B449DC12-2C31-46A3-96D5-30D3821321B2}" sibTransId="{F57F75F2-3BBF-4685-B924-DB53B1D3EF1D}"/>
    <dgm:cxn modelId="{4DA88963-B6BB-4B36-9F88-FE7387FC5BD5}" type="presOf" srcId="{2833F3B6-42D9-4DF9-B4CD-3B71B87FC831}" destId="{AF124BBB-14CB-4AFE-95F0-E6D2096C957A}" srcOrd="0" destOrd="0" presId="urn:microsoft.com/office/officeart/2005/8/layout/target3"/>
    <dgm:cxn modelId="{2FBE4467-B106-46E9-AE5B-3BF706B5EB48}" type="presOf" srcId="{210C70AA-26E9-4660-A595-AEBC1927E6BB}" destId="{D265D563-DAB8-4091-8938-899EF079E1D3}" srcOrd="0" destOrd="0" presId="urn:microsoft.com/office/officeart/2005/8/layout/target3"/>
    <dgm:cxn modelId="{D660C14C-3BE2-4637-84D5-CD272F39E1CD}" type="presOf" srcId="{5240F985-FAC9-4BFD-80A7-CD71B670AD0A}" destId="{6E940445-5DDD-48DB-BE02-2A46BEA0E068}" srcOrd="0" destOrd="1" presId="urn:microsoft.com/office/officeart/2005/8/layout/target3"/>
    <dgm:cxn modelId="{D8AE5C6E-C39B-47FB-A575-5C6BA03A738A}" srcId="{606EC8B8-67C8-4FE7-AED9-A231172DB790}" destId="{2833F3B6-42D9-4DF9-B4CD-3B71B87FC831}" srcOrd="1" destOrd="0" parTransId="{C002F9A1-F18D-4577-BA32-BCCBB72E3687}" sibTransId="{6A1A362C-8B65-4C16-98EC-339C6CF8EA94}"/>
    <dgm:cxn modelId="{34CBC14E-55A8-45D0-9C75-5D4AA87398F6}" srcId="{B1DD8799-3734-4456-8551-305F6D3E4FBD}" destId="{D1753808-C7A5-4DB1-995C-90E6FAE3FBE0}" srcOrd="0" destOrd="0" parTransId="{D9E540D4-8E1B-4EC0-A2B3-9914B4DFCFD9}" sibTransId="{F6ED5FE0-1E94-43BB-85E8-4D8F4FE18B93}"/>
    <dgm:cxn modelId="{C0F4E351-432F-405B-A7CA-87D147699E2F}" type="presOf" srcId="{739B90B1-F234-4BEB-A035-7A38A9BE24B2}" destId="{ED4895AC-39C5-4F21-A596-285F1DD31DCE}" srcOrd="0" destOrd="3" presId="urn:microsoft.com/office/officeart/2005/8/layout/target3"/>
    <dgm:cxn modelId="{C8B17C53-0C01-41C9-A7B4-8752E8A9DEE2}" type="presOf" srcId="{BF4B612E-6D6A-4E74-B8EB-003A789BE29E}" destId="{6E940445-5DDD-48DB-BE02-2A46BEA0E068}" srcOrd="0" destOrd="0" presId="urn:microsoft.com/office/officeart/2005/8/layout/target3"/>
    <dgm:cxn modelId="{418D7478-33D0-4B41-A191-A783F07A8A87}" type="presOf" srcId="{210C70AA-26E9-4660-A595-AEBC1927E6BB}" destId="{341D08CF-DDBF-4985-A8FD-3BD6D17C76EE}" srcOrd="1" destOrd="0" presId="urn:microsoft.com/office/officeart/2005/8/layout/target3"/>
    <dgm:cxn modelId="{505C7D79-2961-4E24-B945-7A9B3E0817C9}" type="presOf" srcId="{2833F3B6-42D9-4DF9-B4CD-3B71B87FC831}" destId="{50184029-CE29-4C58-8C78-E1413D4E8F12}" srcOrd="1" destOrd="0" presId="urn:microsoft.com/office/officeart/2005/8/layout/target3"/>
    <dgm:cxn modelId="{7C175D8E-221B-4CF2-A16E-1E86FFC71ACB}" srcId="{A9F28EA1-F42D-465B-8EDA-F48EBA5A1CFF}" destId="{BF4B612E-6D6A-4E74-B8EB-003A789BE29E}" srcOrd="0" destOrd="0" parTransId="{1C2166AF-2946-46C0-A118-4C118ABCD205}" sibTransId="{76625680-469E-4D65-83F0-C8D90FDDC031}"/>
    <dgm:cxn modelId="{EAD0CF9C-1168-4D90-8207-8D6CD9442858}" type="presOf" srcId="{D1753808-C7A5-4DB1-995C-90E6FAE3FBE0}" destId="{1F5B9873-83EC-4C59-B412-6547919DB080}" srcOrd="0" destOrd="1" presId="urn:microsoft.com/office/officeart/2005/8/layout/target3"/>
    <dgm:cxn modelId="{849CAAA2-89B5-4DBB-8A0D-EFC2F53EAEBE}" srcId="{2833F3B6-42D9-4DF9-B4CD-3B71B87FC831}" destId="{33261446-9CFF-4A28-B057-30CB1BC7B34A}" srcOrd="0" destOrd="0" parTransId="{071ACB11-B38D-4D72-9427-86A5F3FF204B}" sibTransId="{692BCC96-4D5A-433E-9E0E-B5D4DA7F17B5}"/>
    <dgm:cxn modelId="{6A2839AB-9DF2-4CC0-84A2-3753E01A1C8A}" srcId="{A9F28EA1-F42D-465B-8EDA-F48EBA5A1CFF}" destId="{213372B8-181C-4344-8765-A2BD00EBC3FA}" srcOrd="2" destOrd="0" parTransId="{E16EB9EF-1FC0-43E2-AE72-10622DC21F17}" sibTransId="{C3E9CDAC-6DBB-4F29-9C62-27A96ED041A5}"/>
    <dgm:cxn modelId="{5EE491AF-6394-41C5-A879-CC7D8EAABBA4}" srcId="{B1DD8799-3734-4456-8551-305F6D3E4FBD}" destId="{50DE06EF-E081-43B1-923F-D3EBC2F21EE5}" srcOrd="1" destOrd="0" parTransId="{B8518021-F361-4392-91BE-3A974714AEC2}" sibTransId="{E95404DA-3605-47CB-8C38-A31306A6A6F1}"/>
    <dgm:cxn modelId="{394E23BF-3F14-40B6-8E6D-88A9B292E22B}" srcId="{606EC8B8-67C8-4FE7-AED9-A231172DB790}" destId="{210C70AA-26E9-4660-A595-AEBC1927E6BB}" srcOrd="2" destOrd="0" parTransId="{63F0A2F1-A871-4D20-AD89-4FA479530994}" sibTransId="{5684293A-6349-4127-A475-56F4E5149B70}"/>
    <dgm:cxn modelId="{7F6F10C4-7971-432E-8981-D424ECCC1D60}" type="presOf" srcId="{A9F28EA1-F42D-465B-8EDA-F48EBA5A1CFF}" destId="{6C707B60-D7BB-477A-8B1C-86B098CD9BBA}" srcOrd="1" destOrd="0" presId="urn:microsoft.com/office/officeart/2005/8/layout/target3"/>
    <dgm:cxn modelId="{5273BFC6-04C1-4DD5-A60A-2C59587FA2C8}" srcId="{A9F28EA1-F42D-465B-8EDA-F48EBA5A1CFF}" destId="{5240F985-FAC9-4BFD-80A7-CD71B670AD0A}" srcOrd="1" destOrd="0" parTransId="{D07441ED-5F83-43C3-9A91-AF6C22141193}" sibTransId="{D1199FA5-9DCA-4625-BF0F-019639E23F5F}"/>
    <dgm:cxn modelId="{CEB4FBC8-21AF-4451-BB25-AE80EE12A7EC}" type="presOf" srcId="{A9F28EA1-F42D-465B-8EDA-F48EBA5A1CFF}" destId="{40024BCC-4D62-4723-8B13-5E4FBBFA6B3B}" srcOrd="0" destOrd="0" presId="urn:microsoft.com/office/officeart/2005/8/layout/target3"/>
    <dgm:cxn modelId="{DD1885D6-69BB-437A-9E8C-826243CFB814}" type="presOf" srcId="{50DE06EF-E081-43B1-923F-D3EBC2F21EE5}" destId="{1F5B9873-83EC-4C59-B412-6547919DB080}" srcOrd="0" destOrd="2" presId="urn:microsoft.com/office/officeart/2005/8/layout/target3"/>
    <dgm:cxn modelId="{B43B0BE3-D0D8-478D-B201-60C92D0EAFB1}" type="presOf" srcId="{606EC8B8-67C8-4FE7-AED9-A231172DB790}" destId="{38FCA0D3-4B39-4953-BE59-0A085CB8A307}" srcOrd="0" destOrd="0" presId="urn:microsoft.com/office/officeart/2005/8/layout/target3"/>
    <dgm:cxn modelId="{30C59EE3-8760-4814-82B9-D9A9408E24E2}" type="presOf" srcId="{33261446-9CFF-4A28-B057-30CB1BC7B34A}" destId="{ED4895AC-39C5-4F21-A596-285F1DD31DCE}" srcOrd="0" destOrd="0" presId="urn:microsoft.com/office/officeart/2005/8/layout/target3"/>
    <dgm:cxn modelId="{A13446ED-A773-4DA3-828A-F7845645B95F}" srcId="{210C70AA-26E9-4660-A595-AEBC1927E6BB}" destId="{B1DD8799-3734-4456-8551-305F6D3E4FBD}" srcOrd="0" destOrd="0" parTransId="{6465DDF5-3E80-4C38-9852-E481924AB025}" sibTransId="{1F59BC14-935B-4229-A161-02A0510AA78E}"/>
    <dgm:cxn modelId="{42DF1E1E-F8B4-4882-8EC9-A7D41F565EA6}" type="presParOf" srcId="{38FCA0D3-4B39-4953-BE59-0A085CB8A307}" destId="{17775763-BEBD-4308-A614-AE17AA87B0F0}" srcOrd="0" destOrd="0" presId="urn:microsoft.com/office/officeart/2005/8/layout/target3"/>
    <dgm:cxn modelId="{06ADCC43-71B8-4C91-9D9F-45AF620AE153}" type="presParOf" srcId="{38FCA0D3-4B39-4953-BE59-0A085CB8A307}" destId="{1182DB6F-368C-4A72-9483-D4058B2BD5B7}" srcOrd="1" destOrd="0" presId="urn:microsoft.com/office/officeart/2005/8/layout/target3"/>
    <dgm:cxn modelId="{B14CF175-11FE-4917-813E-EA4B510E61F9}" type="presParOf" srcId="{38FCA0D3-4B39-4953-BE59-0A085CB8A307}" destId="{40024BCC-4D62-4723-8B13-5E4FBBFA6B3B}" srcOrd="2" destOrd="0" presId="urn:microsoft.com/office/officeart/2005/8/layout/target3"/>
    <dgm:cxn modelId="{8C207B17-D2E6-4A9E-BB61-A01F669038EA}" type="presParOf" srcId="{38FCA0D3-4B39-4953-BE59-0A085CB8A307}" destId="{39237330-3A9C-41B4-BDFD-B99E53E61464}" srcOrd="3" destOrd="0" presId="urn:microsoft.com/office/officeart/2005/8/layout/target3"/>
    <dgm:cxn modelId="{95431ED1-AA67-484F-8F34-5C82D01AA647}" type="presParOf" srcId="{38FCA0D3-4B39-4953-BE59-0A085CB8A307}" destId="{0D3EDCF1-D8D9-43BA-9513-C69FE7F06E8A}" srcOrd="4" destOrd="0" presId="urn:microsoft.com/office/officeart/2005/8/layout/target3"/>
    <dgm:cxn modelId="{9ACFB04E-4897-4787-B278-3ECEB7E8AE8F}" type="presParOf" srcId="{38FCA0D3-4B39-4953-BE59-0A085CB8A307}" destId="{AF124BBB-14CB-4AFE-95F0-E6D2096C957A}" srcOrd="5" destOrd="0" presId="urn:microsoft.com/office/officeart/2005/8/layout/target3"/>
    <dgm:cxn modelId="{2C4C6E8D-DD0F-47E9-8DDA-864202F907C3}" type="presParOf" srcId="{38FCA0D3-4B39-4953-BE59-0A085CB8A307}" destId="{40D29886-C848-414E-AB90-BD7004F62A5D}" srcOrd="6" destOrd="0" presId="urn:microsoft.com/office/officeart/2005/8/layout/target3"/>
    <dgm:cxn modelId="{CACEA7C5-3120-4912-8A1E-268FE02B9B92}" type="presParOf" srcId="{38FCA0D3-4B39-4953-BE59-0A085CB8A307}" destId="{DC67E20E-5B44-49CC-AC2F-88B45522C31B}" srcOrd="7" destOrd="0" presId="urn:microsoft.com/office/officeart/2005/8/layout/target3"/>
    <dgm:cxn modelId="{3F4B39CA-17FF-42A8-AA19-706F9BAA5EF8}" type="presParOf" srcId="{38FCA0D3-4B39-4953-BE59-0A085CB8A307}" destId="{D265D563-DAB8-4091-8938-899EF079E1D3}" srcOrd="8" destOrd="0" presId="urn:microsoft.com/office/officeart/2005/8/layout/target3"/>
    <dgm:cxn modelId="{777A144C-6B5D-459C-B621-3225CDF470C8}" type="presParOf" srcId="{38FCA0D3-4B39-4953-BE59-0A085CB8A307}" destId="{6C707B60-D7BB-477A-8B1C-86B098CD9BBA}" srcOrd="9" destOrd="0" presId="urn:microsoft.com/office/officeart/2005/8/layout/target3"/>
    <dgm:cxn modelId="{F4975CBE-AF87-4614-B352-1D44F7B4512A}" type="presParOf" srcId="{38FCA0D3-4B39-4953-BE59-0A085CB8A307}" destId="{6E940445-5DDD-48DB-BE02-2A46BEA0E068}" srcOrd="10" destOrd="0" presId="urn:microsoft.com/office/officeart/2005/8/layout/target3"/>
    <dgm:cxn modelId="{A93ECB3F-2EC1-4625-9A69-FCD4EF0313BA}" type="presParOf" srcId="{38FCA0D3-4B39-4953-BE59-0A085CB8A307}" destId="{50184029-CE29-4C58-8C78-E1413D4E8F12}" srcOrd="11" destOrd="0" presId="urn:microsoft.com/office/officeart/2005/8/layout/target3"/>
    <dgm:cxn modelId="{15D9B2BF-D92D-44CC-A478-6B27D00C19EC}" type="presParOf" srcId="{38FCA0D3-4B39-4953-BE59-0A085CB8A307}" destId="{ED4895AC-39C5-4F21-A596-285F1DD31DCE}" srcOrd="12" destOrd="0" presId="urn:microsoft.com/office/officeart/2005/8/layout/target3"/>
    <dgm:cxn modelId="{848C43FB-52FB-4BD9-8B18-65B17C7A4977}" type="presParOf" srcId="{38FCA0D3-4B39-4953-BE59-0A085CB8A307}" destId="{341D08CF-DDBF-4985-A8FD-3BD6D17C76EE}" srcOrd="13" destOrd="0" presId="urn:microsoft.com/office/officeart/2005/8/layout/target3"/>
    <dgm:cxn modelId="{36959595-F94E-4A48-B24A-02B56CB81210}" type="presParOf" srcId="{38FCA0D3-4B39-4953-BE59-0A085CB8A307}" destId="{1F5B9873-83EC-4C59-B412-6547919DB080}"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FDFA9-FB86-4B3B-AD1B-5CC99E28D0F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6276D07C-46F0-4823-8E74-C9EAC76FF8CD}">
      <dgm:prSet phldrT="[Text]" custT="1"/>
      <dgm:spPr/>
      <dgm:t>
        <a:bodyPr/>
        <a:lstStyle/>
        <a:p>
          <a:r>
            <a:rPr lang="en-GB" sz="2700" dirty="0"/>
            <a:t>Tier 3</a:t>
          </a:r>
        </a:p>
      </dgm:t>
    </dgm:pt>
    <dgm:pt modelId="{64488E21-6582-4D87-80A5-9BB249D46D4C}" type="parTrans" cxnId="{29291B0A-8F72-4CC8-88DD-0F437931E538}">
      <dgm:prSet/>
      <dgm:spPr/>
      <dgm:t>
        <a:bodyPr/>
        <a:lstStyle/>
        <a:p>
          <a:endParaRPr lang="en-GB"/>
        </a:p>
      </dgm:t>
    </dgm:pt>
    <dgm:pt modelId="{752782EA-18D0-4B08-BDEF-9DF719F98523}" type="sibTrans" cxnId="{29291B0A-8F72-4CC8-88DD-0F437931E538}">
      <dgm:prSet/>
      <dgm:spPr/>
      <dgm:t>
        <a:bodyPr/>
        <a:lstStyle/>
        <a:p>
          <a:endParaRPr lang="en-GB"/>
        </a:p>
      </dgm:t>
    </dgm:pt>
    <dgm:pt modelId="{192A012D-A186-4D42-AF1A-1DA3E1BDD20D}">
      <dgm:prSet phldrT="[Text]"/>
      <dgm:spPr/>
      <dgm:t>
        <a:bodyPr/>
        <a:lstStyle/>
        <a:p>
          <a:r>
            <a:rPr lang="en-GB"/>
            <a:t>Care Coordination: </a:t>
          </a:r>
          <a:r>
            <a:rPr lang="en-GB" dirty="0"/>
            <a:t>Meet Tier 3 Requirements</a:t>
          </a:r>
        </a:p>
      </dgm:t>
    </dgm:pt>
    <dgm:pt modelId="{9691A2FD-BA2A-4DEA-8D5E-E99AF4BD297E}" type="parTrans" cxnId="{A2BB5633-BDDF-4183-9911-4B51A0A5E75F}">
      <dgm:prSet/>
      <dgm:spPr>
        <a:ln>
          <a:solidFill>
            <a:schemeClr val="tx1"/>
          </a:solidFill>
        </a:ln>
      </dgm:spPr>
      <dgm:t>
        <a:bodyPr/>
        <a:lstStyle/>
        <a:p>
          <a:endParaRPr lang="en-GB"/>
        </a:p>
      </dgm:t>
    </dgm:pt>
    <dgm:pt modelId="{93C5CA34-852C-4E11-B333-0703A020A37B}" type="sibTrans" cxnId="{A2BB5633-BDDF-4183-9911-4B51A0A5E75F}">
      <dgm:prSet/>
      <dgm:spPr/>
      <dgm:t>
        <a:bodyPr/>
        <a:lstStyle/>
        <a:p>
          <a:endParaRPr lang="en-GB"/>
        </a:p>
      </dgm:t>
    </dgm:pt>
    <dgm:pt modelId="{7508B4D3-10BA-47C9-903E-7A87CC633592}">
      <dgm:prSet phldrT="[Text]"/>
      <dgm:spPr/>
      <dgm:t>
        <a:bodyPr/>
        <a:lstStyle/>
        <a:p>
          <a:r>
            <a:rPr lang="en-GB" dirty="0"/>
            <a:t>Practice Assessment:    Score Tier 3 Level</a:t>
          </a:r>
        </a:p>
      </dgm:t>
    </dgm:pt>
    <dgm:pt modelId="{192BC1CE-B883-437F-AEE5-8C024C87EF71}" type="parTrans" cxnId="{3C7ACAC6-DD00-445D-80B3-6B0BA97CF5D9}">
      <dgm:prSet/>
      <dgm:spPr>
        <a:ln>
          <a:solidFill>
            <a:schemeClr val="tx1"/>
          </a:solidFill>
        </a:ln>
      </dgm:spPr>
      <dgm:t>
        <a:bodyPr/>
        <a:lstStyle/>
        <a:p>
          <a:endParaRPr lang="en-GB"/>
        </a:p>
      </dgm:t>
    </dgm:pt>
    <dgm:pt modelId="{FAE12269-6523-4D51-BAA7-CE5933638FFE}" type="sibTrans" cxnId="{3C7ACAC6-DD00-445D-80B3-6B0BA97CF5D9}">
      <dgm:prSet/>
      <dgm:spPr/>
      <dgm:t>
        <a:bodyPr/>
        <a:lstStyle/>
        <a:p>
          <a:endParaRPr lang="en-GB"/>
        </a:p>
      </dgm:t>
    </dgm:pt>
    <dgm:pt modelId="{919C9659-D1B5-4115-B150-931EEBB4549A}" type="pres">
      <dgm:prSet presAssocID="{B46FDFA9-FB86-4B3B-AD1B-5CC99E28D0FF}" presName="diagram" presStyleCnt="0">
        <dgm:presLayoutVars>
          <dgm:chPref val="1"/>
          <dgm:dir val="rev"/>
          <dgm:animOne val="branch"/>
          <dgm:animLvl val="lvl"/>
          <dgm:resizeHandles val="exact"/>
        </dgm:presLayoutVars>
      </dgm:prSet>
      <dgm:spPr/>
    </dgm:pt>
    <dgm:pt modelId="{45A2A607-BF2E-47BF-A19D-8E8422E1FC66}" type="pres">
      <dgm:prSet presAssocID="{6276D07C-46F0-4823-8E74-C9EAC76FF8CD}" presName="root1" presStyleCnt="0"/>
      <dgm:spPr/>
    </dgm:pt>
    <dgm:pt modelId="{44265485-F12D-46E2-AFD4-00DBF444842F}" type="pres">
      <dgm:prSet presAssocID="{6276D07C-46F0-4823-8E74-C9EAC76FF8CD}" presName="LevelOneTextNode" presStyleLbl="node0" presStyleIdx="0" presStyleCnt="1" custLinFactNeighborX="25" custLinFactNeighborY="0">
        <dgm:presLayoutVars>
          <dgm:chPref val="3"/>
        </dgm:presLayoutVars>
      </dgm:prSet>
      <dgm:spPr/>
    </dgm:pt>
    <dgm:pt modelId="{FF57E197-776D-4A31-8B9E-5934B2EA5CA6}" type="pres">
      <dgm:prSet presAssocID="{6276D07C-46F0-4823-8E74-C9EAC76FF8CD}" presName="level2hierChild" presStyleCnt="0"/>
      <dgm:spPr/>
    </dgm:pt>
    <dgm:pt modelId="{A1281B91-9C98-4466-A063-5E09A8BADD9D}" type="pres">
      <dgm:prSet presAssocID="{9691A2FD-BA2A-4DEA-8D5E-E99AF4BD297E}" presName="conn2-1" presStyleLbl="parChTrans1D2" presStyleIdx="0" presStyleCnt="1"/>
      <dgm:spPr/>
    </dgm:pt>
    <dgm:pt modelId="{359A0D6C-66DA-4442-8141-16EE069B880F}" type="pres">
      <dgm:prSet presAssocID="{9691A2FD-BA2A-4DEA-8D5E-E99AF4BD297E}" presName="connTx" presStyleLbl="parChTrans1D2" presStyleIdx="0" presStyleCnt="1"/>
      <dgm:spPr/>
    </dgm:pt>
    <dgm:pt modelId="{E8AD14CC-7699-4531-B09F-54530BC2EA3C}" type="pres">
      <dgm:prSet presAssocID="{192A012D-A186-4D42-AF1A-1DA3E1BDD20D}" presName="root2" presStyleCnt="0"/>
      <dgm:spPr/>
    </dgm:pt>
    <dgm:pt modelId="{1280F715-139F-4C74-8AAF-0F8BB8368E6B}" type="pres">
      <dgm:prSet presAssocID="{192A012D-A186-4D42-AF1A-1DA3E1BDD20D}" presName="LevelTwoTextNode" presStyleLbl="node2" presStyleIdx="0" presStyleCnt="1">
        <dgm:presLayoutVars>
          <dgm:chPref val="3"/>
        </dgm:presLayoutVars>
      </dgm:prSet>
      <dgm:spPr/>
    </dgm:pt>
    <dgm:pt modelId="{737BFA58-E9B7-4863-88B8-104B69D8F54B}" type="pres">
      <dgm:prSet presAssocID="{192A012D-A186-4D42-AF1A-1DA3E1BDD20D}" presName="level3hierChild" presStyleCnt="0"/>
      <dgm:spPr/>
    </dgm:pt>
    <dgm:pt modelId="{3AAAF8DA-2F86-4EF1-B594-216EA3520949}" type="pres">
      <dgm:prSet presAssocID="{192BC1CE-B883-437F-AEE5-8C024C87EF71}" presName="conn2-1" presStyleLbl="parChTrans1D3" presStyleIdx="0" presStyleCnt="1"/>
      <dgm:spPr/>
    </dgm:pt>
    <dgm:pt modelId="{EDC20232-4889-488F-8D80-BD4BC891C2C6}" type="pres">
      <dgm:prSet presAssocID="{192BC1CE-B883-437F-AEE5-8C024C87EF71}" presName="connTx" presStyleLbl="parChTrans1D3" presStyleIdx="0" presStyleCnt="1"/>
      <dgm:spPr/>
    </dgm:pt>
    <dgm:pt modelId="{56F0A5B3-FAC4-43EC-9B9C-19D1314C3CA2}" type="pres">
      <dgm:prSet presAssocID="{7508B4D3-10BA-47C9-903E-7A87CC633592}" presName="root2" presStyleCnt="0"/>
      <dgm:spPr/>
    </dgm:pt>
    <dgm:pt modelId="{F7FA0226-B66D-4EC9-83A4-FB88BD6DDBED}" type="pres">
      <dgm:prSet presAssocID="{7508B4D3-10BA-47C9-903E-7A87CC633592}" presName="LevelTwoTextNode" presStyleLbl="node3" presStyleIdx="0" presStyleCnt="1">
        <dgm:presLayoutVars>
          <dgm:chPref val="3"/>
        </dgm:presLayoutVars>
      </dgm:prSet>
      <dgm:spPr/>
    </dgm:pt>
    <dgm:pt modelId="{3BF5CCDF-9632-4A1B-883A-6781DD36DA04}" type="pres">
      <dgm:prSet presAssocID="{7508B4D3-10BA-47C9-903E-7A87CC633592}" presName="level3hierChild" presStyleCnt="0"/>
      <dgm:spPr/>
    </dgm:pt>
  </dgm:ptLst>
  <dgm:cxnLst>
    <dgm:cxn modelId="{A46DB901-C1B6-466E-9C33-8526A38ABB86}" type="presOf" srcId="{192A012D-A186-4D42-AF1A-1DA3E1BDD20D}" destId="{1280F715-139F-4C74-8AAF-0F8BB8368E6B}" srcOrd="0" destOrd="0" presId="urn:microsoft.com/office/officeart/2005/8/layout/hierarchy2"/>
    <dgm:cxn modelId="{29291B0A-8F72-4CC8-88DD-0F437931E538}" srcId="{B46FDFA9-FB86-4B3B-AD1B-5CC99E28D0FF}" destId="{6276D07C-46F0-4823-8E74-C9EAC76FF8CD}" srcOrd="0" destOrd="0" parTransId="{64488E21-6582-4D87-80A5-9BB249D46D4C}" sibTransId="{752782EA-18D0-4B08-BDEF-9DF719F98523}"/>
    <dgm:cxn modelId="{0E8DC00A-DB7D-4316-A357-3A8E4C53E984}" type="presOf" srcId="{6276D07C-46F0-4823-8E74-C9EAC76FF8CD}" destId="{44265485-F12D-46E2-AFD4-00DBF444842F}" srcOrd="0" destOrd="0" presId="urn:microsoft.com/office/officeart/2005/8/layout/hierarchy2"/>
    <dgm:cxn modelId="{A22D2F11-26FA-424D-BBDD-389C8F391528}" type="presOf" srcId="{7508B4D3-10BA-47C9-903E-7A87CC633592}" destId="{F7FA0226-B66D-4EC9-83A4-FB88BD6DDBED}" srcOrd="0" destOrd="0" presId="urn:microsoft.com/office/officeart/2005/8/layout/hierarchy2"/>
    <dgm:cxn modelId="{D0AA9E21-4BCC-4A1F-84FC-FDBFB1C44FC5}" type="presOf" srcId="{B46FDFA9-FB86-4B3B-AD1B-5CC99E28D0FF}" destId="{919C9659-D1B5-4115-B150-931EEBB4549A}" srcOrd="0" destOrd="0" presId="urn:microsoft.com/office/officeart/2005/8/layout/hierarchy2"/>
    <dgm:cxn modelId="{A2BB5633-BDDF-4183-9911-4B51A0A5E75F}" srcId="{6276D07C-46F0-4823-8E74-C9EAC76FF8CD}" destId="{192A012D-A186-4D42-AF1A-1DA3E1BDD20D}" srcOrd="0" destOrd="0" parTransId="{9691A2FD-BA2A-4DEA-8D5E-E99AF4BD297E}" sibTransId="{93C5CA34-852C-4E11-B333-0703A020A37B}"/>
    <dgm:cxn modelId="{A437AC4B-EFAE-4E41-8F98-FE8C2478A6C6}" type="presOf" srcId="{192BC1CE-B883-437F-AEE5-8C024C87EF71}" destId="{EDC20232-4889-488F-8D80-BD4BC891C2C6}" srcOrd="1" destOrd="0" presId="urn:microsoft.com/office/officeart/2005/8/layout/hierarchy2"/>
    <dgm:cxn modelId="{D2307254-4851-4955-8E00-C995C2C96503}" type="presOf" srcId="{9691A2FD-BA2A-4DEA-8D5E-E99AF4BD297E}" destId="{A1281B91-9C98-4466-A063-5E09A8BADD9D}" srcOrd="0" destOrd="0" presId="urn:microsoft.com/office/officeart/2005/8/layout/hierarchy2"/>
    <dgm:cxn modelId="{FA6F2583-0674-4A17-9D4A-BDEA4B7F6D43}" type="presOf" srcId="{9691A2FD-BA2A-4DEA-8D5E-E99AF4BD297E}" destId="{359A0D6C-66DA-4442-8141-16EE069B880F}" srcOrd="1" destOrd="0" presId="urn:microsoft.com/office/officeart/2005/8/layout/hierarchy2"/>
    <dgm:cxn modelId="{3C7ACAC6-DD00-445D-80B3-6B0BA97CF5D9}" srcId="{192A012D-A186-4D42-AF1A-1DA3E1BDD20D}" destId="{7508B4D3-10BA-47C9-903E-7A87CC633592}" srcOrd="0" destOrd="0" parTransId="{192BC1CE-B883-437F-AEE5-8C024C87EF71}" sibTransId="{FAE12269-6523-4D51-BAA7-CE5933638FFE}"/>
    <dgm:cxn modelId="{794612F4-216F-49DE-8C56-6ACE9C8B5D64}" type="presOf" srcId="{192BC1CE-B883-437F-AEE5-8C024C87EF71}" destId="{3AAAF8DA-2F86-4EF1-B594-216EA3520949}" srcOrd="0" destOrd="0" presId="urn:microsoft.com/office/officeart/2005/8/layout/hierarchy2"/>
    <dgm:cxn modelId="{45A39ACC-FE0F-43A0-91D5-0E1EC8313AAB}" type="presParOf" srcId="{919C9659-D1B5-4115-B150-931EEBB4549A}" destId="{45A2A607-BF2E-47BF-A19D-8E8422E1FC66}" srcOrd="0" destOrd="0" presId="urn:microsoft.com/office/officeart/2005/8/layout/hierarchy2"/>
    <dgm:cxn modelId="{9F1E3BF4-3431-4117-BE5C-7882EA863A2E}" type="presParOf" srcId="{45A2A607-BF2E-47BF-A19D-8E8422E1FC66}" destId="{44265485-F12D-46E2-AFD4-00DBF444842F}" srcOrd="0" destOrd="0" presId="urn:microsoft.com/office/officeart/2005/8/layout/hierarchy2"/>
    <dgm:cxn modelId="{29F6DD6E-A621-4F4B-A09B-5F168C37E777}" type="presParOf" srcId="{45A2A607-BF2E-47BF-A19D-8E8422E1FC66}" destId="{FF57E197-776D-4A31-8B9E-5934B2EA5CA6}" srcOrd="1" destOrd="0" presId="urn:microsoft.com/office/officeart/2005/8/layout/hierarchy2"/>
    <dgm:cxn modelId="{515D6494-91FF-41A1-B264-56B1AF12AD02}" type="presParOf" srcId="{FF57E197-776D-4A31-8B9E-5934B2EA5CA6}" destId="{A1281B91-9C98-4466-A063-5E09A8BADD9D}" srcOrd="0" destOrd="0" presId="urn:microsoft.com/office/officeart/2005/8/layout/hierarchy2"/>
    <dgm:cxn modelId="{FD8CF7B6-4490-4D61-A8D9-604505F9AA2D}" type="presParOf" srcId="{A1281B91-9C98-4466-A063-5E09A8BADD9D}" destId="{359A0D6C-66DA-4442-8141-16EE069B880F}" srcOrd="0" destOrd="0" presId="urn:microsoft.com/office/officeart/2005/8/layout/hierarchy2"/>
    <dgm:cxn modelId="{468E8D72-A47A-48BA-9AD8-EAFB3846F2FB}" type="presParOf" srcId="{FF57E197-776D-4A31-8B9E-5934B2EA5CA6}" destId="{E8AD14CC-7699-4531-B09F-54530BC2EA3C}" srcOrd="1" destOrd="0" presId="urn:microsoft.com/office/officeart/2005/8/layout/hierarchy2"/>
    <dgm:cxn modelId="{B50C92B6-085C-4807-9FD9-055462F6EC43}" type="presParOf" srcId="{E8AD14CC-7699-4531-B09F-54530BC2EA3C}" destId="{1280F715-139F-4C74-8AAF-0F8BB8368E6B}" srcOrd="0" destOrd="0" presId="urn:microsoft.com/office/officeart/2005/8/layout/hierarchy2"/>
    <dgm:cxn modelId="{476CCF23-EF2C-4E92-B045-7369E4D1699A}" type="presParOf" srcId="{E8AD14CC-7699-4531-B09F-54530BC2EA3C}" destId="{737BFA58-E9B7-4863-88B8-104B69D8F54B}" srcOrd="1" destOrd="0" presId="urn:microsoft.com/office/officeart/2005/8/layout/hierarchy2"/>
    <dgm:cxn modelId="{549FCAE8-5D65-4D16-8A3A-4F07AF147184}" type="presParOf" srcId="{737BFA58-E9B7-4863-88B8-104B69D8F54B}" destId="{3AAAF8DA-2F86-4EF1-B594-216EA3520949}" srcOrd="0" destOrd="0" presId="urn:microsoft.com/office/officeart/2005/8/layout/hierarchy2"/>
    <dgm:cxn modelId="{BB50C9B7-05FF-4F21-8883-0F4FF45E96A1}" type="presParOf" srcId="{3AAAF8DA-2F86-4EF1-B594-216EA3520949}" destId="{EDC20232-4889-488F-8D80-BD4BC891C2C6}" srcOrd="0" destOrd="0" presId="urn:microsoft.com/office/officeart/2005/8/layout/hierarchy2"/>
    <dgm:cxn modelId="{9AFF3ED1-22B5-406E-A4F2-68AAF0DADC2C}" type="presParOf" srcId="{737BFA58-E9B7-4863-88B8-104B69D8F54B}" destId="{56F0A5B3-FAC4-43EC-9B9C-19D1314C3CA2}" srcOrd="1" destOrd="0" presId="urn:microsoft.com/office/officeart/2005/8/layout/hierarchy2"/>
    <dgm:cxn modelId="{F9F7711C-C5F1-4FFF-9B71-6D3250B42180}" type="presParOf" srcId="{56F0A5B3-FAC4-43EC-9B9C-19D1314C3CA2}" destId="{F7FA0226-B66D-4EC9-83A4-FB88BD6DDBED}" srcOrd="0" destOrd="0" presId="urn:microsoft.com/office/officeart/2005/8/layout/hierarchy2"/>
    <dgm:cxn modelId="{F6FFC984-0C3E-49B6-BD1A-2267FF8EB08B}" type="presParOf" srcId="{56F0A5B3-FAC4-43EC-9B9C-19D1314C3CA2}" destId="{3BF5CCDF-9632-4A1B-883A-6781DD36DA0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FDFA9-FB86-4B3B-AD1B-5CC99E28D0F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192A012D-A186-4D42-AF1A-1DA3E1BDD20D}">
      <dgm:prSet phldrT="[Text]" custT="1"/>
      <dgm:spPr/>
      <dgm:t>
        <a:bodyPr/>
        <a:lstStyle/>
        <a:p>
          <a:r>
            <a:rPr lang="en-GB" sz="2700" dirty="0"/>
            <a:t>Tier 1 or 2</a:t>
          </a:r>
        </a:p>
      </dgm:t>
    </dgm:pt>
    <dgm:pt modelId="{9691A2FD-BA2A-4DEA-8D5E-E99AF4BD297E}" type="parTrans" cxnId="{A2BB5633-BDDF-4183-9911-4B51A0A5E75F}">
      <dgm:prSet/>
      <dgm:spPr/>
      <dgm:t>
        <a:bodyPr/>
        <a:lstStyle/>
        <a:p>
          <a:endParaRPr lang="en-GB"/>
        </a:p>
      </dgm:t>
    </dgm:pt>
    <dgm:pt modelId="{93C5CA34-852C-4E11-B333-0703A020A37B}" type="sibTrans" cxnId="{A2BB5633-BDDF-4183-9911-4B51A0A5E75F}">
      <dgm:prSet/>
      <dgm:spPr/>
      <dgm:t>
        <a:bodyPr/>
        <a:lstStyle/>
        <a:p>
          <a:endParaRPr lang="en-GB"/>
        </a:p>
      </dgm:t>
    </dgm:pt>
    <dgm:pt modelId="{919C9659-D1B5-4115-B150-931EEBB4549A}" type="pres">
      <dgm:prSet presAssocID="{B46FDFA9-FB86-4B3B-AD1B-5CC99E28D0FF}" presName="diagram" presStyleCnt="0">
        <dgm:presLayoutVars>
          <dgm:chPref val="1"/>
          <dgm:dir val="rev"/>
          <dgm:animOne val="branch"/>
          <dgm:animLvl val="lvl"/>
          <dgm:resizeHandles val="exact"/>
        </dgm:presLayoutVars>
      </dgm:prSet>
      <dgm:spPr/>
    </dgm:pt>
    <dgm:pt modelId="{6903B73D-F37B-4F08-ADAF-A8C036F23B0A}" type="pres">
      <dgm:prSet presAssocID="{192A012D-A186-4D42-AF1A-1DA3E1BDD20D}" presName="root1" presStyleCnt="0"/>
      <dgm:spPr/>
    </dgm:pt>
    <dgm:pt modelId="{B190C003-2396-4FC2-9B29-745D6421EB50}" type="pres">
      <dgm:prSet presAssocID="{192A012D-A186-4D42-AF1A-1DA3E1BDD20D}" presName="LevelOneTextNode" presStyleLbl="node0" presStyleIdx="0" presStyleCnt="1" custScaleX="55637" custScaleY="46361">
        <dgm:presLayoutVars>
          <dgm:chPref val="3"/>
        </dgm:presLayoutVars>
      </dgm:prSet>
      <dgm:spPr/>
    </dgm:pt>
    <dgm:pt modelId="{EA249A8F-811A-4743-B74A-0D6F848BEA86}" type="pres">
      <dgm:prSet presAssocID="{192A012D-A186-4D42-AF1A-1DA3E1BDD20D}" presName="level2hierChild" presStyleCnt="0"/>
      <dgm:spPr/>
    </dgm:pt>
  </dgm:ptLst>
  <dgm:cxnLst>
    <dgm:cxn modelId="{D0AA9E21-4BCC-4A1F-84FC-FDBFB1C44FC5}" type="presOf" srcId="{B46FDFA9-FB86-4B3B-AD1B-5CC99E28D0FF}" destId="{919C9659-D1B5-4115-B150-931EEBB4549A}" srcOrd="0" destOrd="0" presId="urn:microsoft.com/office/officeart/2005/8/layout/hierarchy2"/>
    <dgm:cxn modelId="{A2BB5633-BDDF-4183-9911-4B51A0A5E75F}" srcId="{B46FDFA9-FB86-4B3B-AD1B-5CC99E28D0FF}" destId="{192A012D-A186-4D42-AF1A-1DA3E1BDD20D}" srcOrd="0" destOrd="0" parTransId="{9691A2FD-BA2A-4DEA-8D5E-E99AF4BD297E}" sibTransId="{93C5CA34-852C-4E11-B333-0703A020A37B}"/>
    <dgm:cxn modelId="{4160398B-E028-4C65-ABF6-C354C727F8BB}" type="presOf" srcId="{192A012D-A186-4D42-AF1A-1DA3E1BDD20D}" destId="{B190C003-2396-4FC2-9B29-745D6421EB50}" srcOrd="0" destOrd="0" presId="urn:microsoft.com/office/officeart/2005/8/layout/hierarchy2"/>
    <dgm:cxn modelId="{551699FF-5660-486D-90D8-C3DBB7891AB4}" type="presParOf" srcId="{919C9659-D1B5-4115-B150-931EEBB4549A}" destId="{6903B73D-F37B-4F08-ADAF-A8C036F23B0A}" srcOrd="0" destOrd="0" presId="urn:microsoft.com/office/officeart/2005/8/layout/hierarchy2"/>
    <dgm:cxn modelId="{D85ECFF0-C2CC-4FB6-98CA-E5BA90BDDA1D}" type="presParOf" srcId="{6903B73D-F37B-4F08-ADAF-A8C036F23B0A}" destId="{B190C003-2396-4FC2-9B29-745D6421EB50}" srcOrd="0" destOrd="0" presId="urn:microsoft.com/office/officeart/2005/8/layout/hierarchy2"/>
    <dgm:cxn modelId="{60F00671-4134-4ED9-B479-9FF8E65001C3}" type="presParOf" srcId="{6903B73D-F37B-4F08-ADAF-A8C036F23B0A}" destId="{EA249A8F-811A-4743-B74A-0D6F848BEA8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5763-BEBD-4308-A614-AE17AA87B0F0}">
      <dsp:nvSpPr>
        <dsp:cNvPr id="0" name=""/>
        <dsp:cNvSpPr/>
      </dsp:nvSpPr>
      <dsp:spPr>
        <a:xfrm>
          <a:off x="-508746" y="0"/>
          <a:ext cx="4351338" cy="4351338"/>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24BCC-4D62-4723-8B13-5E4FBBFA6B3B}">
      <dsp:nvSpPr>
        <dsp:cNvPr id="0" name=""/>
        <dsp:cNvSpPr/>
      </dsp:nvSpPr>
      <dsp:spPr>
        <a:xfrm>
          <a:off x="1666922"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Year 1</a:t>
          </a:r>
        </a:p>
      </dsp:txBody>
      <dsp:txXfrm>
        <a:off x="1666922" y="0"/>
        <a:ext cx="4169965" cy="1305404"/>
      </dsp:txXfrm>
    </dsp:sp>
    <dsp:sp modelId="{0D3EDCF1-D8D9-43BA-9513-C69FE7F06E8A}">
      <dsp:nvSpPr>
        <dsp:cNvPr id="0" name=""/>
        <dsp:cNvSpPr/>
      </dsp:nvSpPr>
      <dsp:spPr>
        <a:xfrm>
          <a:off x="252739" y="1305404"/>
          <a:ext cx="2828366" cy="2828366"/>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4BBB-14CB-4AFE-95F0-E6D2096C957A}">
      <dsp:nvSpPr>
        <dsp:cNvPr id="0" name=""/>
        <dsp:cNvSpPr/>
      </dsp:nvSpPr>
      <dsp:spPr>
        <a:xfrm>
          <a:off x="1666922" y="1305404"/>
          <a:ext cx="8339931" cy="2828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Year 2+</a:t>
          </a:r>
        </a:p>
      </dsp:txBody>
      <dsp:txXfrm>
        <a:off x="1666922" y="1305404"/>
        <a:ext cx="4169965" cy="1305399"/>
      </dsp:txXfrm>
    </dsp:sp>
    <dsp:sp modelId="{DC67E20E-5B44-49CC-AC2F-88B45522C31B}">
      <dsp:nvSpPr>
        <dsp:cNvPr id="0" name=""/>
        <dsp:cNvSpPr/>
      </dsp:nvSpPr>
      <dsp:spPr>
        <a:xfrm>
          <a:off x="1014222" y="2610804"/>
          <a:ext cx="1305400" cy="1305400"/>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5D563-DAB8-4091-8938-899EF079E1D3}">
      <dsp:nvSpPr>
        <dsp:cNvPr id="0" name=""/>
        <dsp:cNvSpPr/>
      </dsp:nvSpPr>
      <dsp:spPr>
        <a:xfrm>
          <a:off x="1666922" y="2610804"/>
          <a:ext cx="8339931" cy="130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Incentive </a:t>
          </a:r>
        </a:p>
        <a:p>
          <a:pPr marL="0" lvl="0" indent="0" algn="ctr" defTabSz="1066800">
            <a:lnSpc>
              <a:spcPct val="90000"/>
            </a:lnSpc>
            <a:spcBef>
              <a:spcPct val="0"/>
            </a:spcBef>
            <a:spcAft>
              <a:spcPct val="35000"/>
            </a:spcAft>
            <a:buNone/>
          </a:pPr>
          <a:r>
            <a:rPr lang="en-US" sz="2400" kern="1200" dirty="0"/>
            <a:t>Payments</a:t>
          </a:r>
        </a:p>
      </dsp:txBody>
      <dsp:txXfrm>
        <a:off x="1666922" y="2610804"/>
        <a:ext cx="4169965" cy="1305400"/>
      </dsp:txXfrm>
    </dsp:sp>
    <dsp:sp modelId="{6E940445-5DDD-48DB-BE02-2A46BEA0E068}">
      <dsp:nvSpPr>
        <dsp:cNvPr id="0" name=""/>
        <dsp:cNvSpPr/>
      </dsp:nvSpPr>
      <dsp:spPr>
        <a:xfrm>
          <a:off x="4303195" y="0"/>
          <a:ext cx="6162500"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 KPIs</a:t>
          </a:r>
        </a:p>
        <a:p>
          <a:pPr marL="171450" lvl="1" indent="-171450" algn="l" defTabSz="711200">
            <a:lnSpc>
              <a:spcPct val="90000"/>
            </a:lnSpc>
            <a:spcBef>
              <a:spcPct val="0"/>
            </a:spcBef>
            <a:spcAft>
              <a:spcPct val="15000"/>
            </a:spcAft>
            <a:buChar char="•"/>
          </a:pPr>
          <a:r>
            <a:rPr lang="en-US" sz="1600" kern="1200" dirty="0"/>
            <a:t>All Practices will engage in Practice Transformation</a:t>
          </a:r>
        </a:p>
        <a:p>
          <a:pPr marL="171450" lvl="1" indent="-171450" algn="l" defTabSz="711200">
            <a:lnSpc>
              <a:spcPct val="90000"/>
            </a:lnSpc>
            <a:spcBef>
              <a:spcPct val="0"/>
            </a:spcBef>
            <a:spcAft>
              <a:spcPct val="15000"/>
            </a:spcAft>
            <a:buChar char="•"/>
          </a:pPr>
          <a:r>
            <a:rPr lang="en-US" sz="1600" kern="1200" dirty="0"/>
            <a:t>Performance measurement will be PI activities around improving baseline performance on future KPIs</a:t>
          </a:r>
        </a:p>
      </dsp:txBody>
      <dsp:txXfrm>
        <a:off x="4303195" y="0"/>
        <a:ext cx="6162500" cy="1305404"/>
      </dsp:txXfrm>
    </dsp:sp>
    <dsp:sp modelId="{ED4895AC-39C5-4F21-A596-285F1DD31DCE}">
      <dsp:nvSpPr>
        <dsp:cNvPr id="0" name=""/>
        <dsp:cNvSpPr/>
      </dsp:nvSpPr>
      <dsp:spPr>
        <a:xfrm>
          <a:off x="4280511" y="1286554"/>
          <a:ext cx="6204950"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KPIs Begin</a:t>
          </a:r>
        </a:p>
        <a:p>
          <a:pPr marL="171450" lvl="1" indent="-171450" algn="l" defTabSz="711200">
            <a:lnSpc>
              <a:spcPct val="90000"/>
            </a:lnSpc>
            <a:spcBef>
              <a:spcPct val="0"/>
            </a:spcBef>
            <a:spcAft>
              <a:spcPct val="15000"/>
            </a:spcAft>
            <a:buChar char="•"/>
          </a:pPr>
          <a:r>
            <a:rPr lang="en-US" sz="1600" kern="1200" dirty="0"/>
            <a:t>Practices are broken into ether a Practice Transformation Track or      a Performance Measures Track – depending on membership size</a:t>
          </a:r>
        </a:p>
        <a:p>
          <a:pPr marL="342900" lvl="2" indent="-171450" algn="l" defTabSz="711200">
            <a:lnSpc>
              <a:spcPct val="90000"/>
            </a:lnSpc>
            <a:spcBef>
              <a:spcPct val="0"/>
            </a:spcBef>
            <a:spcAft>
              <a:spcPct val="15000"/>
            </a:spcAft>
            <a:buChar char="•"/>
          </a:pPr>
          <a:r>
            <a:rPr lang="en-US" sz="1600" kern="1200" dirty="0"/>
            <a:t>Practice Transformation Track will continue PI activities</a:t>
          </a:r>
        </a:p>
        <a:p>
          <a:pPr marL="342900" lvl="2" indent="-171450" algn="l" defTabSz="711200">
            <a:lnSpc>
              <a:spcPct val="90000"/>
            </a:lnSpc>
            <a:spcBef>
              <a:spcPct val="0"/>
            </a:spcBef>
            <a:spcAft>
              <a:spcPct val="15000"/>
            </a:spcAft>
            <a:buChar char="•"/>
          </a:pPr>
          <a:r>
            <a:rPr lang="en-US" sz="1600" kern="1200" dirty="0"/>
            <a:t>Performance Track will work on KPIs similar to Phase II</a:t>
          </a:r>
        </a:p>
      </dsp:txBody>
      <dsp:txXfrm>
        <a:off x="4280511" y="1286554"/>
        <a:ext cx="6204950" cy="1305399"/>
      </dsp:txXfrm>
    </dsp:sp>
    <dsp:sp modelId="{1F5B9873-83EC-4C59-B412-6547919DB080}">
      <dsp:nvSpPr>
        <dsp:cNvPr id="0" name=""/>
        <dsp:cNvSpPr/>
      </dsp:nvSpPr>
      <dsp:spPr>
        <a:xfrm>
          <a:off x="4254094" y="2601379"/>
          <a:ext cx="6080893"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Because the state is moving to a calendar year, the first payments may not be received until 18 months (or more) after the start of     the new contract.</a:t>
          </a:r>
        </a:p>
        <a:p>
          <a:pPr marL="342900" lvl="2" indent="-171450" algn="l" defTabSz="711200">
            <a:lnSpc>
              <a:spcPct val="90000"/>
            </a:lnSpc>
            <a:spcBef>
              <a:spcPct val="0"/>
            </a:spcBef>
            <a:spcAft>
              <a:spcPct val="15000"/>
            </a:spcAft>
            <a:buChar char="•"/>
          </a:pPr>
          <a:r>
            <a:rPr lang="en-US" sz="1600" kern="1200" dirty="0"/>
            <a:t>Time to close the calendar year – starting in January of 2026</a:t>
          </a:r>
        </a:p>
        <a:p>
          <a:pPr marL="342900" lvl="2" indent="-171450" algn="l" defTabSz="711200">
            <a:lnSpc>
              <a:spcPct val="90000"/>
            </a:lnSpc>
            <a:spcBef>
              <a:spcPct val="0"/>
            </a:spcBef>
            <a:spcAft>
              <a:spcPct val="15000"/>
            </a:spcAft>
            <a:buChar char="•"/>
          </a:pPr>
          <a:r>
            <a:rPr lang="en-US" sz="1600" kern="1200" dirty="0"/>
            <a:t>Plus time to calculate measures</a:t>
          </a:r>
        </a:p>
      </dsp:txBody>
      <dsp:txXfrm>
        <a:off x="4254094" y="2601379"/>
        <a:ext cx="6080893" cy="130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5485-F12D-46E2-AFD4-00DBF444842F}">
      <dsp:nvSpPr>
        <dsp:cNvPr id="0" name=""/>
        <dsp:cNvSpPr/>
      </dsp:nvSpPr>
      <dsp:spPr>
        <a:xfrm>
          <a:off x="774870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Tier 3</a:t>
          </a:r>
        </a:p>
      </dsp:txBody>
      <dsp:txXfrm>
        <a:off x="7789220" y="677737"/>
        <a:ext cx="2685859" cy="1302409"/>
      </dsp:txXfrm>
    </dsp:sp>
    <dsp:sp modelId="{A1281B91-9C98-4466-A063-5E09A8BADD9D}">
      <dsp:nvSpPr>
        <dsp:cNvPr id="0" name=""/>
        <dsp:cNvSpPr/>
      </dsp:nvSpPr>
      <dsp:spPr>
        <a:xfrm rot="10800000">
          <a:off x="6641249" y="1282096"/>
          <a:ext cx="1107450" cy="93691"/>
        </a:xfrm>
        <a:custGeom>
          <a:avLst/>
          <a:gdLst/>
          <a:ahLst/>
          <a:cxnLst/>
          <a:rect l="0" t="0" r="0" b="0"/>
          <a:pathLst>
            <a:path>
              <a:moveTo>
                <a:pt x="0" y="46845"/>
              </a:moveTo>
              <a:lnTo>
                <a:pt x="1107450" y="4684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7167288" y="1301256"/>
        <a:ext cx="55372" cy="55372"/>
      </dsp:txXfrm>
    </dsp:sp>
    <dsp:sp modelId="{1280F715-139F-4C74-8AAF-0F8BB8368E6B}">
      <dsp:nvSpPr>
        <dsp:cNvPr id="0" name=""/>
        <dsp:cNvSpPr/>
      </dsp:nvSpPr>
      <dsp:spPr>
        <a:xfrm>
          <a:off x="387435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t>Care Coordination: </a:t>
          </a:r>
          <a:r>
            <a:rPr lang="en-GB" sz="2700" kern="1200" dirty="0"/>
            <a:t>Meet Tier 3 Requirements</a:t>
          </a:r>
        </a:p>
      </dsp:txBody>
      <dsp:txXfrm>
        <a:off x="3914870" y="677737"/>
        <a:ext cx="2685859" cy="1302409"/>
      </dsp:txXfrm>
    </dsp:sp>
    <dsp:sp modelId="{3AAAF8DA-2F86-4EF1-B594-216EA3520949}">
      <dsp:nvSpPr>
        <dsp:cNvPr id="0" name=""/>
        <dsp:cNvSpPr/>
      </dsp:nvSpPr>
      <dsp:spPr>
        <a:xfrm rot="10800000">
          <a:off x="2767590" y="1282096"/>
          <a:ext cx="1106759" cy="93691"/>
        </a:xfrm>
        <a:custGeom>
          <a:avLst/>
          <a:gdLst/>
          <a:ahLst/>
          <a:cxnLst/>
          <a:rect l="0" t="0" r="0" b="0"/>
          <a:pathLst>
            <a:path>
              <a:moveTo>
                <a:pt x="0" y="46845"/>
              </a:moveTo>
              <a:lnTo>
                <a:pt x="1106759" y="4684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93301" y="1301273"/>
        <a:ext cx="55337" cy="55337"/>
      </dsp:txXfrm>
    </dsp:sp>
    <dsp:sp modelId="{F7FA0226-B66D-4EC9-83A4-FB88BD6DDBED}">
      <dsp:nvSpPr>
        <dsp:cNvPr id="0" name=""/>
        <dsp:cNvSpPr/>
      </dsp:nvSpPr>
      <dsp:spPr>
        <a:xfrm>
          <a:off x="69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Practice Assessment:    Score Tier 3 Level</a:t>
          </a:r>
        </a:p>
      </dsp:txBody>
      <dsp:txXfrm>
        <a:off x="41210" y="677737"/>
        <a:ext cx="2685859" cy="1302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0C003-2396-4FC2-9B29-745D6421EB50}">
      <dsp:nvSpPr>
        <dsp:cNvPr id="0" name=""/>
        <dsp:cNvSpPr/>
      </dsp:nvSpPr>
      <dsp:spPr>
        <a:xfrm>
          <a:off x="3779032" y="712831"/>
          <a:ext cx="2957534" cy="12322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Tier 1 or 2</a:t>
          </a:r>
        </a:p>
      </dsp:txBody>
      <dsp:txXfrm>
        <a:off x="3815123" y="748922"/>
        <a:ext cx="2885352" cy="11600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a:t>
            </a:fld>
            <a:endParaRPr lang="en-US"/>
          </a:p>
        </p:txBody>
      </p:sp>
    </p:spTree>
    <p:extLst>
      <p:ext uri="{BB962C8B-B14F-4D97-AF65-F5344CB8AC3E}">
        <p14:creationId xmlns:p14="http://schemas.microsoft.com/office/powerpoint/2010/main" val="51801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22E9-4600-F24C-78B5-75356962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3215C-B55A-06C2-810F-DAC36AC3F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868A-1A61-763D-32FB-94CB09BB69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6E0895-26DD-D0DD-DD56-83970E661B8F}"/>
              </a:ext>
            </a:extLst>
          </p:cNvPr>
          <p:cNvSpPr>
            <a:spLocks noGrp="1"/>
          </p:cNvSpPr>
          <p:nvPr>
            <p:ph type="sldNum" sz="quarter" idx="5"/>
          </p:nvPr>
        </p:nvSpPr>
        <p:spPr/>
        <p:txBody>
          <a:bodyPr/>
          <a:lstStyle/>
          <a:p>
            <a:fld id="{5E485773-E831-40C3-B08E-FE9BDAA69383}" type="slidenum">
              <a:rPr lang="en-US" smtClean="0"/>
              <a:t>18</a:t>
            </a:fld>
            <a:endParaRPr lang="en-US"/>
          </a:p>
        </p:txBody>
      </p:sp>
    </p:spTree>
    <p:extLst>
      <p:ext uri="{BB962C8B-B14F-4D97-AF65-F5344CB8AC3E}">
        <p14:creationId xmlns:p14="http://schemas.microsoft.com/office/powerpoint/2010/main" val="305842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23</a:t>
            </a:fld>
            <a:endParaRPr lang="en-US"/>
          </a:p>
        </p:txBody>
      </p:sp>
    </p:spTree>
    <p:extLst>
      <p:ext uri="{BB962C8B-B14F-4D97-AF65-F5344CB8AC3E}">
        <p14:creationId xmlns:p14="http://schemas.microsoft.com/office/powerpoint/2010/main" val="338169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27</a:t>
            </a:fld>
            <a:endParaRPr lang="en-US"/>
          </a:p>
        </p:txBody>
      </p:sp>
    </p:spTree>
    <p:extLst>
      <p:ext uri="{BB962C8B-B14F-4D97-AF65-F5344CB8AC3E}">
        <p14:creationId xmlns:p14="http://schemas.microsoft.com/office/powerpoint/2010/main" val="71291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28</a:t>
            </a:fld>
            <a:endParaRPr lang="en-US"/>
          </a:p>
        </p:txBody>
      </p:sp>
    </p:spTree>
    <p:extLst>
      <p:ext uri="{BB962C8B-B14F-4D97-AF65-F5344CB8AC3E}">
        <p14:creationId xmlns:p14="http://schemas.microsoft.com/office/powerpoint/2010/main" val="84500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r>
              <a:rPr lang="en-US" dirty="0"/>
              <a:t>HCPF, or the department, is highly involved in Phase 3 in the PCMP model. </a:t>
            </a:r>
          </a:p>
          <a:p>
            <a:endParaRPr lang="en-US" dirty="0"/>
          </a:p>
          <a:p>
            <a:r>
              <a:rPr lang="en-US" dirty="0"/>
              <a:t>As directed by HCPF, Phase 3 will include 3 different PCMP tiers based on the individual practice capabilities and engagement.</a:t>
            </a:r>
          </a:p>
          <a:p>
            <a:endParaRPr lang="en-US" dirty="0"/>
          </a:p>
          <a:p>
            <a:r>
              <a:rPr lang="en-US" dirty="0"/>
              <a:t>Also, HCPF created a Practice Assessment used by all RAEs to determine these capabilities and engagement across 9 sections. Examples of these are visible in the right side of the screen. </a:t>
            </a:r>
          </a:p>
          <a:p>
            <a:endParaRPr lang="en-US" dirty="0"/>
          </a:p>
          <a:p>
            <a:r>
              <a:rPr lang="en-US" dirty="0"/>
              <a:t>Each of your practices will need to complete a Practice Assessment before contracting. We currently are asking all PCMPs to complete the assessment by March 4</a:t>
            </a:r>
            <a:r>
              <a:rPr lang="en-US" baseline="30000" dirty="0"/>
              <a:t>th</a:t>
            </a:r>
            <a:r>
              <a:rPr lang="en-US" dirty="0"/>
              <a:t>. </a:t>
            </a:r>
          </a:p>
          <a:p>
            <a:endParaRPr lang="en-US" dirty="0"/>
          </a:p>
          <a:p>
            <a:r>
              <a:rPr lang="en-US" dirty="0"/>
              <a:t>The deadline is a little tight because we want to make sure we meet all the HCPF deadlines and ensure that we contract with all practices in our region and we can submit the final report to HCPF by April 30</a:t>
            </a:r>
            <a:r>
              <a:rPr lang="en-US" baseline="30000" dirty="0"/>
              <a:t>th</a:t>
            </a:r>
            <a:r>
              <a:rPr lang="en-US" dirty="0"/>
              <a:t>. </a:t>
            </a:r>
          </a:p>
          <a:p>
            <a:endParaRPr lang="en-US" dirty="0"/>
          </a:p>
          <a:p>
            <a:r>
              <a:rPr lang="en-US" dirty="0"/>
              <a:t>If you need more time or have questions about the tool, please contact me. We want to work with you to successfully complete it.</a:t>
            </a:r>
          </a:p>
          <a:p>
            <a:endParaRPr lang="en-US" dirty="0"/>
          </a:p>
          <a:p>
            <a:r>
              <a:rPr lang="en-US" dirty="0"/>
              <a:t>If  you have not received the Practice Assessment template, please contact me directly and I´ll forward to you. </a:t>
            </a:r>
          </a:p>
          <a:p>
            <a:endParaRPr lang="en-US" dirty="0"/>
          </a:p>
          <a:p>
            <a:r>
              <a:rPr lang="en-US" dirty="0"/>
              <a:t>Any questions about this information?</a:t>
            </a:r>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32</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33</a:t>
            </a:fld>
            <a:endParaRPr lang="en-US"/>
          </a:p>
        </p:txBody>
      </p:sp>
    </p:spTree>
    <p:extLst>
      <p:ext uri="{BB962C8B-B14F-4D97-AF65-F5344CB8AC3E}">
        <p14:creationId xmlns:p14="http://schemas.microsoft.com/office/powerpoint/2010/main" val="174403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35</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C5EA-E42D-E888-86D4-2A8674AF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F6823-682D-14EB-2C50-2DB9F8B44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AACA-5216-9A6A-C707-EE1A01784AFE}"/>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4753C0A0-8BD8-503D-2625-F5A808784692}"/>
              </a:ext>
            </a:extLst>
          </p:cNvPr>
          <p:cNvSpPr>
            <a:spLocks noGrp="1"/>
          </p:cNvSpPr>
          <p:nvPr>
            <p:ph type="sldNum" sz="quarter" idx="5"/>
          </p:nvPr>
        </p:nvSpPr>
        <p:spPr/>
        <p:txBody>
          <a:bodyPr/>
          <a:lstStyle/>
          <a:p>
            <a:fld id="{5E485773-E831-40C3-B08E-FE9BDAA69383}" type="slidenum">
              <a:rPr lang="en-US" smtClean="0"/>
              <a:t>37</a:t>
            </a:fld>
            <a:endParaRPr lang="en-US"/>
          </a:p>
        </p:txBody>
      </p:sp>
    </p:spTree>
    <p:extLst>
      <p:ext uri="{BB962C8B-B14F-4D97-AF65-F5344CB8AC3E}">
        <p14:creationId xmlns:p14="http://schemas.microsoft.com/office/powerpoint/2010/main" val="4069497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64C1-FB85-9E41-84C0-D3E3D058E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F9462-DB4E-61ED-97E0-3B80ED0F8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EA97A-3154-5367-DA84-E6F16188E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C2AAF-A924-876A-76FE-868BED27F603}"/>
              </a:ext>
            </a:extLst>
          </p:cNvPr>
          <p:cNvSpPr>
            <a:spLocks noGrp="1"/>
          </p:cNvSpPr>
          <p:nvPr>
            <p:ph type="sldNum" sz="quarter" idx="5"/>
          </p:nvPr>
        </p:nvSpPr>
        <p:spPr/>
        <p:txBody>
          <a:bodyPr/>
          <a:lstStyle/>
          <a:p>
            <a:fld id="{5E485773-E831-40C3-B08E-FE9BDAA69383}" type="slidenum">
              <a:rPr lang="en-US" smtClean="0"/>
              <a:t>38</a:t>
            </a:fld>
            <a:endParaRPr lang="en-US"/>
          </a:p>
        </p:txBody>
      </p:sp>
    </p:spTree>
    <p:extLst>
      <p:ext uri="{BB962C8B-B14F-4D97-AF65-F5344CB8AC3E}">
        <p14:creationId xmlns:p14="http://schemas.microsoft.com/office/powerpoint/2010/main" val="313202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8CD-3A2D-0E69-FD97-17014207E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6E0F-21BC-5829-8D48-F29E61C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69AE6-0DDF-892C-271C-16530991DBE6}"/>
              </a:ext>
            </a:extLst>
          </p:cNvPr>
          <p:cNvSpPr>
            <a:spLocks noGrp="1"/>
          </p:cNvSpPr>
          <p:nvPr>
            <p:ph type="body" idx="1"/>
          </p:nvPr>
        </p:nvSpPr>
        <p:spPr/>
        <p:txBody>
          <a:bodyPr/>
          <a:lstStyle/>
          <a:p>
            <a:pPr marL="171450" indent="-171450">
              <a:buFont typeface="Calibri,Sans-Serif"/>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449928A2-5B4E-AB70-7131-B3260A105F46}"/>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65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461D1-BBB3-B15B-34A2-B08261721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EB32C-9279-D325-61D2-322CE7FE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5C2D5-A01F-D824-BA86-AA5729C214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claims is within the last 18 months.</a:t>
            </a:r>
          </a:p>
          <a:p>
            <a:endParaRPr lang="en-US" dirty="0"/>
          </a:p>
          <a:p>
            <a:r>
              <a:rPr lang="en-US" dirty="0"/>
              <a:t>If the member is not attributed to a PCMP, then they are attributed to a RAE based on geography It is the responsibility of RAE to connect member to a PCMP. There MAY be an incentive to PCMPs for engaging non attributed members.</a:t>
            </a:r>
          </a:p>
          <a:p>
            <a:endParaRPr lang="en-US" dirty="0"/>
          </a:p>
          <a:p>
            <a:r>
              <a:rPr lang="en-GB" sz="1800" dirty="0">
                <a:effectLst/>
                <a:highlight>
                  <a:srgbClr val="FFFF00"/>
                </a:highlight>
                <a:latin typeface="Calibri" panose="020F0502020204030204" pitchFamily="34" charset="0"/>
              </a:rPr>
              <a:t>Attribution will be run quarterly for attributed members. For members with no attribution will be run Monthly to check for claims.</a:t>
            </a:r>
            <a:endParaRPr lang="en-US" dirty="0"/>
          </a:p>
          <a:p>
            <a:endParaRPr lang="en-US" dirty="0"/>
          </a:p>
          <a:p>
            <a:r>
              <a:rPr lang="en-US" dirty="0"/>
              <a:t>If you have members that have not been within the last 18 months, there is benefit to get them in for a visit. </a:t>
            </a:r>
          </a:p>
          <a:p>
            <a:endParaRPr lang="en-US" dirty="0"/>
          </a:p>
          <a:p>
            <a:r>
              <a:rPr lang="en-US" dirty="0"/>
              <a:t>Are there types of codes? Any codes except emergency. Based on volume and recent. </a:t>
            </a:r>
          </a:p>
        </p:txBody>
      </p:sp>
      <p:sp>
        <p:nvSpPr>
          <p:cNvPr id="4" name="Slide Number Placeholder 3">
            <a:extLst>
              <a:ext uri="{FF2B5EF4-FFF2-40B4-BE49-F238E27FC236}">
                <a16:creationId xmlns:a16="http://schemas.microsoft.com/office/drawing/2014/main" id="{4BC5B050-18FB-55AD-F4DD-14F9B562708F}"/>
              </a:ext>
            </a:extLst>
          </p:cNvPr>
          <p:cNvSpPr>
            <a:spLocks noGrp="1"/>
          </p:cNvSpPr>
          <p:nvPr>
            <p:ph type="sldNum" sz="quarter" idx="5"/>
          </p:nvPr>
        </p:nvSpPr>
        <p:spPr/>
        <p:txBody>
          <a:bodyPr/>
          <a:lstStyle/>
          <a:p>
            <a:fld id="{5E485773-E831-40C3-B08E-FE9BDAA69383}" type="slidenum">
              <a:rPr lang="en-US" smtClean="0"/>
              <a:t>39</a:t>
            </a:fld>
            <a:endParaRPr lang="en-US"/>
          </a:p>
        </p:txBody>
      </p:sp>
    </p:spTree>
    <p:extLst>
      <p:ext uri="{BB962C8B-B14F-4D97-AF65-F5344CB8AC3E}">
        <p14:creationId xmlns:p14="http://schemas.microsoft.com/office/powerpoint/2010/main" val="200240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F861-82D5-AF40-0E53-8CC62B1B3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9CDFC-C31F-0B06-1E4E-4DEFECD59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6C75-9A7E-B8AA-BB12-E6F342C899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967AE-1EB7-8608-6513-4ABDB7E9107B}"/>
              </a:ext>
            </a:extLst>
          </p:cNvPr>
          <p:cNvSpPr>
            <a:spLocks noGrp="1"/>
          </p:cNvSpPr>
          <p:nvPr>
            <p:ph type="sldNum" sz="quarter" idx="5"/>
          </p:nvPr>
        </p:nvSpPr>
        <p:spPr/>
        <p:txBody>
          <a:bodyPr/>
          <a:lstStyle/>
          <a:p>
            <a:fld id="{5E485773-E831-40C3-B08E-FE9BDAA69383}" type="slidenum">
              <a:rPr lang="en-US" smtClean="0"/>
              <a:t>41</a:t>
            </a:fld>
            <a:endParaRPr lang="en-US"/>
          </a:p>
        </p:txBody>
      </p:sp>
    </p:spTree>
    <p:extLst>
      <p:ext uri="{BB962C8B-B14F-4D97-AF65-F5344CB8AC3E}">
        <p14:creationId xmlns:p14="http://schemas.microsoft.com/office/powerpoint/2010/main" val="358021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42</a:t>
            </a:fld>
            <a:endParaRPr lang="en-US"/>
          </a:p>
        </p:txBody>
      </p:sp>
    </p:spTree>
    <p:extLst>
      <p:ext uri="{BB962C8B-B14F-4D97-AF65-F5344CB8AC3E}">
        <p14:creationId xmlns:p14="http://schemas.microsoft.com/office/powerpoint/2010/main" val="339883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45</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277-FDAA-89FF-4560-40A13F45B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7AF55-99F9-5FB6-76ED-582339AC0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BDED-5A22-FCE5-065D-36686F4ACFAA}"/>
              </a:ext>
            </a:extLst>
          </p:cNvPr>
          <p:cNvSpPr>
            <a:spLocks noGrp="1"/>
          </p:cNvSpPr>
          <p:nvPr>
            <p:ph type="body" idx="1"/>
          </p:nvPr>
        </p:nvSpPr>
        <p:spPr/>
        <p:txBody>
          <a:bodyPr/>
          <a:lstStyle/>
          <a:p>
            <a:pPr marL="179388" lvl="1" indent="0" algn="l">
              <a:lnSpc>
                <a:spcPct val="150000"/>
              </a:lnSpc>
              <a:buFont typeface="+mj-lt"/>
              <a:buNone/>
            </a:pPr>
            <a:r>
              <a:rPr lang="en-US" sz="2000" dirty="0">
                <a:ea typeface="Times New Roman" panose="02020603050405020304" pitchFamily="18" charset="0"/>
                <a:cs typeface="Times New Roman" panose="02020603050405020304" pitchFamily="18" charset="0"/>
              </a:rPr>
              <a:t>Conduct </a:t>
            </a:r>
            <a:r>
              <a:rPr lang="en-US" sz="2000" dirty="0">
                <a:effectLst/>
                <a:ea typeface="Times New Roman" panose="02020603050405020304" pitchFamily="18" charset="0"/>
                <a:cs typeface="Times New Roman" panose="02020603050405020304" pitchFamily="18" charset="0"/>
              </a:rPr>
              <a:t>EPSDT standardize screening tools, including behavioral health screening tools. NHP will offer training and support, as appropriate, to meet the requirements. </a:t>
            </a:r>
            <a:endParaRPr lang="en-US" sz="2000"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Ensure timely follow-up and care coordination for children with positive screenings requiring additional assessment and treatment.</a:t>
            </a:r>
            <a:endParaRPr lang="en-US"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Improve access to at-risk populations (foster children, children with disabilities</a:t>
            </a:r>
            <a:r>
              <a:rPr lang="en-US" dirty="0">
                <a:ea typeface="Times New Roman" panose="02020603050405020304" pitchFamily="18" charset="0"/>
                <a:cs typeface="Times New Roman" panose="02020603050405020304" pitchFamily="18" charset="0"/>
              </a:rPr>
              <a:t> &amp;</a:t>
            </a:r>
            <a:r>
              <a:rPr lang="en-US" dirty="0">
                <a:effectLst/>
                <a:ea typeface="Times New Roman" panose="02020603050405020304" pitchFamily="18" charset="0"/>
                <a:cs typeface="Times New Roman" panose="02020603050405020304" pitchFamily="18" charset="0"/>
              </a:rPr>
              <a:t> first-time Medicaid enrollees).</a:t>
            </a:r>
            <a:r>
              <a:rPr lang="en-US" sz="1400" dirty="0">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C58A8E-521D-2E81-8E85-114E3F83D50E}"/>
              </a:ext>
            </a:extLst>
          </p:cNvPr>
          <p:cNvSpPr>
            <a:spLocks noGrp="1"/>
          </p:cNvSpPr>
          <p:nvPr>
            <p:ph type="sldNum" sz="quarter" idx="5"/>
          </p:nvPr>
        </p:nvSpPr>
        <p:spPr/>
        <p:txBody>
          <a:bodyPr/>
          <a:lstStyle/>
          <a:p>
            <a:fld id="{5E485773-E831-40C3-B08E-FE9BDAA69383}" type="slidenum">
              <a:rPr lang="en-US" smtClean="0"/>
              <a:t>47</a:t>
            </a:fld>
            <a:endParaRPr lang="en-US"/>
          </a:p>
        </p:txBody>
      </p:sp>
    </p:spTree>
    <p:extLst>
      <p:ext uri="{BB962C8B-B14F-4D97-AF65-F5344CB8AC3E}">
        <p14:creationId xmlns:p14="http://schemas.microsoft.com/office/powerpoint/2010/main" val="165053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Panels = Accepts auto assignments and new members</a:t>
            </a:r>
          </a:p>
          <a:p>
            <a:endParaRPr lang="en-US" dirty="0"/>
          </a:p>
          <a:p>
            <a:r>
              <a:rPr lang="en-US" dirty="0"/>
              <a:t>CC= Care Coordination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Department Tools Include </a:t>
            </a:r>
            <a:r>
              <a:rPr lang="en-US" sz="1200" dirty="0">
                <a:effectLst/>
                <a:latin typeface="Arial" panose="020B0604020202020204" pitchFamily="34" charset="0"/>
                <a:ea typeface="Times New Roman" panose="02020603050405020304" pitchFamily="18" charset="0"/>
              </a:rPr>
              <a:t>Prescriber Tools phase I &amp; II, eConsult, etc.</a:t>
            </a:r>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48</a:t>
            </a:fld>
            <a:endParaRPr lang="en-US"/>
          </a:p>
        </p:txBody>
      </p:sp>
    </p:spTree>
    <p:extLst>
      <p:ext uri="{BB962C8B-B14F-4D97-AF65-F5344CB8AC3E}">
        <p14:creationId xmlns:p14="http://schemas.microsoft.com/office/powerpoint/2010/main" val="200662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50</a:t>
            </a:fld>
            <a:endParaRPr lang="en-US"/>
          </a:p>
        </p:txBody>
      </p:sp>
    </p:spTree>
    <p:extLst>
      <p:ext uri="{BB962C8B-B14F-4D97-AF65-F5344CB8AC3E}">
        <p14:creationId xmlns:p14="http://schemas.microsoft.com/office/powerpoint/2010/main" val="167707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2881-E6C5-B93F-562E-C4DA058A5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E7581-0B87-2E01-6C4D-714E9D383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0BF0-0B45-A250-4E29-E56F695FBC1B}"/>
              </a:ext>
            </a:extLst>
          </p:cNvPr>
          <p:cNvSpPr>
            <a:spLocks noGrp="1"/>
          </p:cNvSpPr>
          <p:nvPr>
            <p:ph type="body" idx="1"/>
          </p:nvPr>
        </p:nvSpPr>
        <p:spPr/>
        <p:txBody>
          <a:bodyPr/>
          <a:lstStyle/>
          <a:p>
            <a:r>
              <a:rPr lang="en-GB" dirty="0">
                <a:solidFill>
                  <a:schemeClr val="bg1"/>
                </a:solidFill>
              </a:rPr>
              <a:t>Details regarding the list:</a:t>
            </a:r>
          </a:p>
          <a:p>
            <a:r>
              <a:rPr lang="en-GB" dirty="0">
                <a:solidFill>
                  <a:schemeClr val="bg1"/>
                </a:solidFill>
              </a:rPr>
              <a:t>*MSOC youth: Coordinate intensive wraparound (e.g., High-Fidelity Wraparound) and participate in treatment teams led by Enhanced HFW; Coordinate Medicaid-covered BH services not provided under MSOC; Provide 6+ months of follow-up coordination post-discharge from MSOC</a:t>
            </a:r>
          </a:p>
          <a:p>
            <a:r>
              <a:rPr lang="en-GB" dirty="0">
                <a:solidFill>
                  <a:schemeClr val="bg1"/>
                </a:solidFill>
              </a:rPr>
              <a:t>*All Transitions of Care from hospitals, residential BH, etc.; Collaborate with discharging entities to implement follow-up plans; Schedule and support post-discharge appointments</a:t>
            </a:r>
          </a:p>
          <a:p>
            <a:r>
              <a:rPr lang="en-GB" dirty="0">
                <a:solidFill>
                  <a:schemeClr val="bg1"/>
                </a:solidFill>
              </a:rPr>
              <a:t>*EPSDT Initial Outreach within 60 days; notifications to providers of members not engaged in treatment in last 12 months</a:t>
            </a:r>
          </a:p>
          <a:p>
            <a:r>
              <a:rPr lang="en-GB" dirty="0">
                <a:solidFill>
                  <a:schemeClr val="bg1"/>
                </a:solidFill>
              </a:rPr>
              <a:t>*Facilitate Creative/Complex Solutions meetings for youth and adults</a:t>
            </a:r>
          </a:p>
          <a:p>
            <a:r>
              <a:rPr lang="en-GB" u="sng" dirty="0">
                <a:solidFill>
                  <a:schemeClr val="bg1"/>
                </a:solidFill>
              </a:rPr>
              <a:t>Data:</a:t>
            </a:r>
            <a:r>
              <a:rPr lang="en-GB" dirty="0">
                <a:solidFill>
                  <a:schemeClr val="bg1"/>
                </a:solidFill>
              </a:rPr>
              <a:t> Monthly contact with member and team; Meet care plan creation and contact performance standards (e.g., 25 per 1,000 members/year)</a:t>
            </a:r>
          </a:p>
          <a:p>
            <a:r>
              <a:rPr lang="en-GB" dirty="0">
                <a:solidFill>
                  <a:schemeClr val="bg1"/>
                </a:solidFill>
              </a:rPr>
              <a:t>Outreach to unattributed members for engagement/attribution-Managing Unassigned Members; Community-based care coordination--home based care coordination/community</a:t>
            </a:r>
          </a:p>
          <a:p>
            <a:r>
              <a:rPr lang="en-GB" dirty="0">
                <a:solidFill>
                  <a:schemeClr val="bg1"/>
                </a:solidFill>
              </a:rPr>
              <a:t>Supportive Housing Navigation-identify housing options, assist members in filing housing applications, and coordinate provision of supportive housing and related services. Form partnerships with other organizations (including Continuums of Care).</a:t>
            </a:r>
          </a:p>
          <a:p>
            <a:r>
              <a:rPr lang="en-GB" dirty="0">
                <a:solidFill>
                  <a:schemeClr val="bg1"/>
                </a:solidFill>
              </a:rPr>
              <a:t>Data: Ensure comprehensive care plan (90 days/biannual updates) for complex members</a:t>
            </a:r>
          </a:p>
          <a:p>
            <a:r>
              <a:rPr lang="en-GB" dirty="0">
                <a:solidFill>
                  <a:schemeClr val="bg1"/>
                </a:solidFill>
              </a:rPr>
              <a:t>Collaborate with BHASOs, CMAs, child welfare, DSNP, PDN, IMD Transitions</a:t>
            </a:r>
          </a:p>
          <a:p>
            <a:r>
              <a:rPr lang="en-GB" dirty="0">
                <a:solidFill>
                  <a:schemeClr val="bg1"/>
                </a:solidFill>
              </a:rPr>
              <a:t>Crisis Encounter Follow-Up: follow-up within 5 days</a:t>
            </a:r>
          </a:p>
          <a:p>
            <a:r>
              <a:rPr lang="en-GB" dirty="0">
                <a:solidFill>
                  <a:schemeClr val="bg1"/>
                </a:solidFill>
              </a:rPr>
              <a:t>Data/Analysis: Ensure appropriate care coordination interventions for stratified Member tiers</a:t>
            </a:r>
          </a:p>
          <a:p>
            <a:endParaRPr lang="en-US" dirty="0"/>
          </a:p>
        </p:txBody>
      </p:sp>
      <p:sp>
        <p:nvSpPr>
          <p:cNvPr id="4" name="Slide Number Placeholder 3">
            <a:extLst>
              <a:ext uri="{FF2B5EF4-FFF2-40B4-BE49-F238E27FC236}">
                <a16:creationId xmlns:a16="http://schemas.microsoft.com/office/drawing/2014/main" id="{B7886D73-17EE-5DAB-89EB-015DCE7B113D}"/>
              </a:ext>
            </a:extLst>
          </p:cNvPr>
          <p:cNvSpPr>
            <a:spLocks noGrp="1"/>
          </p:cNvSpPr>
          <p:nvPr>
            <p:ph type="sldNum" sz="quarter" idx="5"/>
          </p:nvPr>
        </p:nvSpPr>
        <p:spPr/>
        <p:txBody>
          <a:bodyPr/>
          <a:lstStyle/>
          <a:p>
            <a:fld id="{5E485773-E831-40C3-B08E-FE9BDAA69383}" type="slidenum">
              <a:rPr lang="en-US" smtClean="0"/>
              <a:t>51</a:t>
            </a:fld>
            <a:endParaRPr lang="en-US"/>
          </a:p>
        </p:txBody>
      </p:sp>
    </p:spTree>
    <p:extLst>
      <p:ext uri="{BB962C8B-B14F-4D97-AF65-F5344CB8AC3E}">
        <p14:creationId xmlns:p14="http://schemas.microsoft.com/office/powerpoint/2010/main" val="42467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thank everyone who has been attending the office hours for the past few months. We created this forum with the goal to distribute critical information to PCMPs prior to go-live, as well as, allow you to ask questions important to your practice. </a:t>
            </a:r>
          </a:p>
          <a:p>
            <a:endParaRPr lang="en-GB" dirty="0"/>
          </a:p>
          <a:p>
            <a:r>
              <a:rPr lang="en-GB" dirty="0"/>
              <a:t>Your engagement has been extremely helpful for the NHP team to know what support you need for the go-live. We are on this together!</a:t>
            </a:r>
          </a:p>
          <a:p>
            <a:endParaRPr lang="en-GB" dirty="0"/>
          </a:p>
          <a:p>
            <a:r>
              <a:rPr lang="en-GB" dirty="0"/>
              <a:t>We would like to extend the Office Hours to a monthly meeting for our PCMPs to:</a:t>
            </a:r>
          </a:p>
          <a:p>
            <a:pPr marL="228600" indent="-228600">
              <a:buAutoNum type="arabicPeriod"/>
            </a:pPr>
            <a:r>
              <a:rPr lang="en-GB" dirty="0"/>
              <a:t>Maintain a two-way communication</a:t>
            </a:r>
          </a:p>
          <a:p>
            <a:pPr marL="228600" indent="-228600">
              <a:buAutoNum type="arabicPeriod"/>
            </a:pPr>
            <a:r>
              <a:rPr lang="en-GB" dirty="0"/>
              <a:t>Provide training on important topics related to you as a PCMP</a:t>
            </a:r>
          </a:p>
          <a:p>
            <a:pPr marL="228600" indent="-228600">
              <a:buAutoNum type="arabicPeriod"/>
            </a:pPr>
            <a:r>
              <a:rPr lang="en-GB" dirty="0"/>
              <a:t>Build a PCMP community where you can also share information with your counterparts.</a:t>
            </a:r>
          </a:p>
          <a:p>
            <a:endParaRPr lang="en-GB" dirty="0"/>
          </a:p>
          <a:p>
            <a:r>
              <a:rPr lang="en-GB" dirty="0"/>
              <a:t>Before we do that, we want your feedback. We are going to take a few minutes </a:t>
            </a:r>
            <a:r>
              <a:rPr lang="en-GB"/>
              <a:t>to take </a:t>
            </a:r>
            <a:r>
              <a:rPr lang="en-GB" dirty="0"/>
              <a:t>a little survey to see how helpful the Office Hours are for you!</a:t>
            </a:r>
          </a:p>
        </p:txBody>
      </p:sp>
      <p:sp>
        <p:nvSpPr>
          <p:cNvPr id="4" name="Slide Number Placeholder 3"/>
          <p:cNvSpPr>
            <a:spLocks noGrp="1"/>
          </p:cNvSpPr>
          <p:nvPr>
            <p:ph type="sldNum" sz="quarter" idx="5"/>
          </p:nvPr>
        </p:nvSpPr>
        <p:spPr/>
        <p:txBody>
          <a:bodyPr/>
          <a:lstStyle/>
          <a:p>
            <a:fld id="{5E485773-E831-40C3-B08E-FE9BDAA69383}" type="slidenum">
              <a:rPr lang="en-US" smtClean="0"/>
              <a:t>3</a:t>
            </a:fld>
            <a:endParaRPr lang="en-US"/>
          </a:p>
        </p:txBody>
      </p:sp>
    </p:spTree>
    <p:extLst>
      <p:ext uri="{BB962C8B-B14F-4D97-AF65-F5344CB8AC3E}">
        <p14:creationId xmlns:p14="http://schemas.microsoft.com/office/powerpoint/2010/main" val="48309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a:t>
            </a:fld>
            <a:endParaRPr lang="en-US"/>
          </a:p>
        </p:txBody>
      </p:sp>
    </p:spTree>
    <p:extLst>
      <p:ext uri="{BB962C8B-B14F-4D97-AF65-F5344CB8AC3E}">
        <p14:creationId xmlns:p14="http://schemas.microsoft.com/office/powerpoint/2010/main" val="14271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5</a:t>
            </a:fld>
            <a:endParaRPr lang="en-US"/>
          </a:p>
        </p:txBody>
      </p:sp>
    </p:spTree>
    <p:extLst>
      <p:ext uri="{BB962C8B-B14F-4D97-AF65-F5344CB8AC3E}">
        <p14:creationId xmlns:p14="http://schemas.microsoft.com/office/powerpoint/2010/main" val="42536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F880-6D7E-0AAD-A8FE-22438624B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BBC11-46B0-321A-BE41-63198E6E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1BC1-EF4E-A0CC-A3A8-B0CD023794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C2D50D-F4BA-42F0-9E44-92B7CB16E092}"/>
              </a:ext>
            </a:extLst>
          </p:cNvPr>
          <p:cNvSpPr>
            <a:spLocks noGrp="1"/>
          </p:cNvSpPr>
          <p:nvPr>
            <p:ph type="sldNum" sz="quarter" idx="5"/>
          </p:nvPr>
        </p:nvSpPr>
        <p:spPr/>
        <p:txBody>
          <a:bodyPr/>
          <a:lstStyle/>
          <a:p>
            <a:fld id="{5E485773-E831-40C3-B08E-FE9BDAA69383}" type="slidenum">
              <a:rPr lang="en-US" smtClean="0"/>
              <a:t>6</a:t>
            </a:fld>
            <a:endParaRPr lang="en-US"/>
          </a:p>
        </p:txBody>
      </p:sp>
    </p:spTree>
    <p:extLst>
      <p:ext uri="{BB962C8B-B14F-4D97-AF65-F5344CB8AC3E}">
        <p14:creationId xmlns:p14="http://schemas.microsoft.com/office/powerpoint/2010/main" val="55644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BB81-488C-1A02-2B0F-20168E7B8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6D9D2-2D74-6A42-BC23-20A3E2585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97151-B9CC-8BD8-AF46-A5F45307C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7DFC0-7636-02F1-F926-37AFC0A5A698}"/>
              </a:ext>
            </a:extLst>
          </p:cNvPr>
          <p:cNvSpPr>
            <a:spLocks noGrp="1"/>
          </p:cNvSpPr>
          <p:nvPr>
            <p:ph type="sldNum" sz="quarter" idx="5"/>
          </p:nvPr>
        </p:nvSpPr>
        <p:spPr/>
        <p:txBody>
          <a:bodyPr/>
          <a:lstStyle/>
          <a:p>
            <a:fld id="{5E485773-E831-40C3-B08E-FE9BDAA69383}" type="slidenum">
              <a:rPr lang="en-US" smtClean="0"/>
              <a:t>9</a:t>
            </a:fld>
            <a:endParaRPr lang="en-US"/>
          </a:p>
        </p:txBody>
      </p:sp>
    </p:spTree>
    <p:extLst>
      <p:ext uri="{BB962C8B-B14F-4D97-AF65-F5344CB8AC3E}">
        <p14:creationId xmlns:p14="http://schemas.microsoft.com/office/powerpoint/2010/main" val="193159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11</a:t>
            </a:fld>
            <a:endParaRPr lang="en-US"/>
          </a:p>
        </p:txBody>
      </p:sp>
    </p:spTree>
    <p:extLst>
      <p:ext uri="{BB962C8B-B14F-4D97-AF65-F5344CB8AC3E}">
        <p14:creationId xmlns:p14="http://schemas.microsoft.com/office/powerpoint/2010/main" val="100743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22E9-4600-F24C-78B5-75356962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3215C-B55A-06C2-810F-DAC36AC3F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868A-1A61-763D-32FB-94CB09BB69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6E0895-26DD-D0DD-DD56-83970E661B8F}"/>
              </a:ext>
            </a:extLst>
          </p:cNvPr>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305842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hyperlink" Target="https://hcpf.colorado.gov/sites/hcpf/files/ACC_Phase_III_PCMP_Payment_Fact_Sheet_March_2025.pdf#:~:text=The%20Access%20Stabilization%20Payment%2A%20is%20an%20additional%20per-member,of%20these%20payments%20is%20yet%20to%20be%20determine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mailto:raina@nhpllc.org" TargetMode="External"/><Relationship Id="rId3" Type="http://schemas.openxmlformats.org/officeDocument/2006/relationships/image" Target="../media/image3.jpeg"/><Relationship Id="rId7" Type="http://schemas.openxmlformats.org/officeDocument/2006/relationships/hyperlink" Target="mailto:cara.hebert@nhpllc.org" TargetMode="External"/><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hyperlink" Target="mailto:alma@nhpllc.org" TargetMode="External"/><Relationship Id="rId5" Type="http://schemas.openxmlformats.org/officeDocument/2006/relationships/image" Target="../media/image5.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hyperlink" Target="https://hcpf.colorado.gov/provider-enrollment"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nhprae2.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nhprae2.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nhprae2.org/"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7FFFDD7D_25F98CD4.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3"/>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2"/>
                </a:solidFill>
              </a:rPr>
              <a:t>May 14, 2025</a:t>
            </a:r>
            <a:endParaRPr lang="en-US" sz="2500" b="1" i="1" spc="65" dirty="0">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3A13C860-8DAA-BA24-79AB-DB85695C08BC}"/>
              </a:ext>
            </a:extLst>
          </p:cNvPr>
          <p:cNvPicPr>
            <a:picLocks noChangeAspect="1"/>
          </p:cNvPicPr>
          <p:nvPr/>
        </p:nvPicPr>
        <p:blipFill>
          <a:blip r:embed="rId2"/>
          <a:srcRect l="6465" r="14477" b="1"/>
          <a:stretch/>
        </p:blipFill>
        <p:spPr>
          <a:xfrm>
            <a:off x="452333" y="609600"/>
            <a:ext cx="7554243" cy="5494215"/>
          </a:xfrm>
          <a:prstGeom prst="rect">
            <a:avLst/>
          </a:prstGeom>
          <a:noFill/>
        </p:spPr>
      </p:pic>
      <p:sp>
        <p:nvSpPr>
          <p:cNvPr id="3" name="Content Placeholder 5">
            <a:extLst>
              <a:ext uri="{FF2B5EF4-FFF2-40B4-BE49-F238E27FC236}">
                <a16:creationId xmlns:a16="http://schemas.microsoft.com/office/drawing/2014/main" id="{B7298119-4B68-798A-711A-118EFD8DAC32}"/>
              </a:ext>
            </a:extLst>
          </p:cNvPr>
          <p:cNvSpPr txBox="1">
            <a:spLocks/>
          </p:cNvSpPr>
          <p:nvPr/>
        </p:nvSpPr>
        <p:spPr>
          <a:xfrm>
            <a:off x="8298979" y="1054443"/>
            <a:ext cx="3440688" cy="4200346"/>
          </a:xfrm>
          <a:prstGeom prst="rect">
            <a:avLst/>
          </a:prstGeom>
        </p:spPr>
        <p:txBody>
          <a:bodyPr>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Execute Agreement</a:t>
            </a:r>
          </a:p>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Submit all Documents</a:t>
            </a:r>
          </a:p>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Provider Training</a:t>
            </a:r>
          </a:p>
          <a:p>
            <a:pPr marL="0" indent="0" defTabSz="889000">
              <a:lnSpc>
                <a:spcPct val="90000"/>
              </a:lnSpc>
              <a:spcBef>
                <a:spcPct val="0"/>
              </a:spcBef>
              <a:spcAft>
                <a:spcPct val="35000"/>
              </a:spcAft>
              <a:buNone/>
            </a:pPr>
            <a:endParaRPr lang="en-US" b="1" dirty="0">
              <a:solidFill>
                <a:schemeClr val="tx1"/>
              </a:solidFill>
            </a:endParaRPr>
          </a:p>
          <a:p>
            <a:pPr marL="0" indent="0" defTabSz="889000">
              <a:lnSpc>
                <a:spcPct val="90000"/>
              </a:lnSpc>
              <a:spcBef>
                <a:spcPct val="0"/>
              </a:spcBef>
              <a:spcAft>
                <a:spcPct val="35000"/>
              </a:spcAft>
              <a:buNone/>
            </a:pPr>
            <a:r>
              <a:rPr lang="en-US" b="1" dirty="0">
                <a:solidFill>
                  <a:schemeClr val="tx1"/>
                </a:solidFill>
              </a:rPr>
              <a:t>NHP Network will be outreaching to providers individually.</a:t>
            </a:r>
          </a:p>
          <a:p>
            <a:pPr marL="0" indent="0" defTabSz="889000">
              <a:lnSpc>
                <a:spcPct val="90000"/>
              </a:lnSpc>
              <a:spcBef>
                <a:spcPct val="0"/>
              </a:spcBef>
              <a:spcAft>
                <a:spcPct val="35000"/>
              </a:spcAft>
              <a:buFont typeface="Arial" panose="020B0604020202020204" pitchFamily="34" charset="0"/>
              <a:buNone/>
            </a:pPr>
            <a:endParaRPr lang="en-US" dirty="0">
              <a:solidFill>
                <a:schemeClr val="tx1"/>
              </a:solidFill>
            </a:endParaRPr>
          </a:p>
        </p:txBody>
      </p:sp>
    </p:spTree>
    <p:extLst>
      <p:ext uri="{BB962C8B-B14F-4D97-AF65-F5344CB8AC3E}">
        <p14:creationId xmlns:p14="http://schemas.microsoft.com/office/powerpoint/2010/main" val="249860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63ED-4700-139A-99A7-F48B8A872D0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92A8FB9-4EE3-04B0-340A-2C4D01177E7A}"/>
              </a:ext>
            </a:extLst>
          </p:cNvPr>
          <p:cNvSpPr>
            <a:spLocks noGrp="1"/>
          </p:cNvSpPr>
          <p:nvPr>
            <p:ph type="title"/>
          </p:nvPr>
        </p:nvSpPr>
        <p:spPr>
          <a:xfrm>
            <a:off x="839788" y="665629"/>
            <a:ext cx="10515600" cy="818995"/>
          </a:xfrm>
        </p:spPr>
        <p:txBody>
          <a:bodyPr/>
          <a:lstStyle/>
          <a:p>
            <a:r>
              <a:rPr lang="en-US" sz="4000" b="1" kern="100" dirty="0">
                <a:solidFill>
                  <a:schemeClr val="tx2"/>
                </a:solidFill>
                <a:effectLst/>
                <a:ea typeface="Aptos" panose="020B0004020202020204" pitchFamily="34" charset="0"/>
                <a:cs typeface="Times New Roman" panose="02020603050405020304" pitchFamily="18" charset="0"/>
              </a:rPr>
              <a:t>PCMP Welcome Session – June 11</a:t>
            </a:r>
            <a:r>
              <a:rPr lang="en-US" sz="4000" b="1" kern="100" baseline="30000" dirty="0">
                <a:solidFill>
                  <a:schemeClr val="tx2"/>
                </a:solidFill>
                <a:effectLst/>
                <a:ea typeface="Aptos" panose="020B0004020202020204" pitchFamily="34" charset="0"/>
                <a:cs typeface="Times New Roman" panose="02020603050405020304" pitchFamily="18" charset="0"/>
              </a:rPr>
              <a:t>th</a:t>
            </a:r>
            <a:r>
              <a:rPr lang="en-US" sz="4000" b="1" kern="100" dirty="0">
                <a:solidFill>
                  <a:schemeClr val="tx2"/>
                </a:solidFill>
                <a:effectLst/>
                <a:ea typeface="Aptos" panose="020B0004020202020204" pitchFamily="34" charset="0"/>
                <a:cs typeface="Times New Roman" panose="02020603050405020304" pitchFamily="18" charset="0"/>
              </a:rPr>
              <a:t> </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422E185-233F-5C3C-3CCA-81FB75B8C61F}"/>
              </a:ext>
            </a:extLst>
          </p:cNvPr>
          <p:cNvPicPr>
            <a:picLocks noChangeAspect="1"/>
          </p:cNvPicPr>
          <p:nvPr/>
        </p:nvPicPr>
        <p:blipFill>
          <a:blip r:embed="rId3"/>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BF4B1DB-F3B6-7305-D94D-96D734072B13}"/>
              </a:ext>
            </a:extLst>
          </p:cNvPr>
          <p:cNvSpPr>
            <a:spLocks noGrp="1"/>
          </p:cNvSpPr>
          <p:nvPr>
            <p:ph sz="quarter" idx="4"/>
          </p:nvPr>
        </p:nvSpPr>
        <p:spPr>
          <a:xfrm>
            <a:off x="6010507" y="1962615"/>
            <a:ext cx="5341705" cy="4179241"/>
          </a:xfrm>
        </p:spPr>
        <p:txBody>
          <a:bodyPr>
            <a:normAutofit/>
          </a:bodyPr>
          <a:lstStyle/>
          <a:p>
            <a:pPr algn="l" rtl="0" fontAlgn="base">
              <a:lnSpc>
                <a:spcPct val="100000"/>
              </a:lnSpc>
              <a:buNone/>
            </a:pPr>
            <a:r>
              <a:rPr lang="en-GB" b="1" i="0" u="none" strike="noStrike" dirty="0">
                <a:solidFill>
                  <a:srgbClr val="FFFFFF"/>
                </a:solidFill>
                <a:effectLst/>
                <a:latin typeface="Dante" panose="02020502050200020203" pitchFamily="18" charset="0"/>
              </a:rPr>
              <a:t>NHP will host Welcome Onboarding Session at our Office Hours!</a:t>
            </a:r>
            <a:endParaRPr lang="en-US" sz="3200" b="1" i="0" dirty="0">
              <a:solidFill>
                <a:srgbClr val="FFFFFF"/>
              </a:solidFill>
              <a:effectLst/>
              <a:latin typeface="Arial" panose="020B0604020202020204" pitchFamily="34" charset="0"/>
            </a:endParaRPr>
          </a:p>
          <a:p>
            <a:pPr algn="l" rtl="0" fontAlgn="base">
              <a:lnSpc>
                <a:spcPts val="1875"/>
              </a:lnSpc>
              <a:buNone/>
            </a:pPr>
            <a:endParaRPr lang="en-GB" sz="1800" b="0" i="0" u="none" strike="noStrike" dirty="0">
              <a:solidFill>
                <a:srgbClr val="FFFFFF"/>
              </a:solidFill>
              <a:effectLst/>
              <a:latin typeface="Dante" panose="02020502050200020203" pitchFamily="18" charset="0"/>
            </a:endParaRPr>
          </a:p>
          <a:p>
            <a:pPr algn="l" rtl="0" fontAlgn="base">
              <a:lnSpc>
                <a:spcPts val="1875"/>
              </a:lnSpc>
              <a:buNone/>
            </a:pPr>
            <a:r>
              <a:rPr lang="en-GB" sz="2000" b="0" i="0" u="none" strike="noStrike" dirty="0">
                <a:solidFill>
                  <a:srgbClr val="FFFFFF"/>
                </a:solidFill>
                <a:effectLst/>
                <a:latin typeface="Dante" panose="02020502050200020203" pitchFamily="18" charset="0"/>
              </a:rPr>
              <a:t>We will cover important info:</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NHP Overview</a:t>
            </a:r>
            <a:r>
              <a:rPr lang="en-GB" sz="2000" b="0" i="0" dirty="0">
                <a:solidFill>
                  <a:srgbClr val="FFFFFF"/>
                </a:solidFill>
                <a:effectLst/>
                <a:latin typeface="Dante" panose="02020502050200020203" pitchFamily="18" charset="0"/>
              </a:rPr>
              <a:t>​</a:t>
            </a:r>
            <a:endParaRPr lang="en-GB"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Care Coordination Referral Process</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Walk thru new Website</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Introduce Practice Transformation Team</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Payment Process</a:t>
            </a:r>
            <a:r>
              <a:rPr lang="en-GB" sz="2000" b="0" i="0" dirty="0">
                <a:solidFill>
                  <a:srgbClr val="FFFFFF"/>
                </a:solidFill>
                <a:effectLst/>
                <a:latin typeface="Dante" panose="02020502050200020203" pitchFamily="18" charset="0"/>
              </a:rPr>
              <a:t>​</a:t>
            </a:r>
            <a:endParaRPr lang="en-GB" sz="2800" b="0" i="0" dirty="0">
              <a:solidFill>
                <a:srgbClr val="FFFFFF"/>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D2752310-B915-4D85-DDFA-1BB17BB672F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11</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C25221E7-5460-8309-48F3-65092B7C3FD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4674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15CE-F26A-1F77-BBDE-186F1BD8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A076C-43A5-94AA-0550-D56F3FF994F0}"/>
              </a:ext>
            </a:extLst>
          </p:cNvPr>
          <p:cNvSpPr>
            <a:spLocks noGrp="1"/>
          </p:cNvSpPr>
          <p:nvPr>
            <p:ph type="ctrTitle"/>
          </p:nvPr>
        </p:nvSpPr>
        <p:spPr>
          <a:xfrm>
            <a:off x="647700" y="5059252"/>
            <a:ext cx="11211365" cy="1209275"/>
          </a:xfrm>
        </p:spPr>
        <p:txBody>
          <a:bodyPr>
            <a:normAutofit/>
          </a:bodyPr>
          <a:lstStyle/>
          <a:p>
            <a:r>
              <a:rPr lang="en-US" b="1" dirty="0"/>
              <a:t>Access Stabilization Payment</a:t>
            </a:r>
            <a:endParaRPr lang="en-US" b="1" dirty="0">
              <a:solidFill>
                <a:schemeClr val="tx1">
                  <a:alpha val="75000"/>
                </a:schemeClr>
              </a:solidFill>
            </a:endParaRPr>
          </a:p>
        </p:txBody>
      </p:sp>
      <p:pic>
        <p:nvPicPr>
          <p:cNvPr id="6" name="Picture Placeholder 5">
            <a:extLst>
              <a:ext uri="{FF2B5EF4-FFF2-40B4-BE49-F238E27FC236}">
                <a16:creationId xmlns:a16="http://schemas.microsoft.com/office/drawing/2014/main" id="{61BE66A6-06B4-4C12-09C1-9D7A2237DBBD}"/>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E795F90-2BB2-C77F-E75B-955D0EAD5266}"/>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7269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E785-C3D1-F1F0-4302-D8F02BD5B191}"/>
              </a:ext>
            </a:extLst>
          </p:cNvPr>
          <p:cNvSpPr>
            <a:spLocks noGrp="1"/>
          </p:cNvSpPr>
          <p:nvPr>
            <p:ph type="title"/>
          </p:nvPr>
        </p:nvSpPr>
        <p:spPr/>
        <p:txBody>
          <a:bodyPr/>
          <a:lstStyle/>
          <a:p>
            <a:r>
              <a:rPr lang="en-GB" dirty="0"/>
              <a:t>Access Stabilization Payment Goals</a:t>
            </a:r>
          </a:p>
        </p:txBody>
      </p:sp>
      <p:sp>
        <p:nvSpPr>
          <p:cNvPr id="3" name="Content Placeholder 2">
            <a:extLst>
              <a:ext uri="{FF2B5EF4-FFF2-40B4-BE49-F238E27FC236}">
                <a16:creationId xmlns:a16="http://schemas.microsoft.com/office/drawing/2014/main" id="{D63CD037-D347-C8BB-C7EC-40E164511C70}"/>
              </a:ext>
            </a:extLst>
          </p:cNvPr>
          <p:cNvSpPr>
            <a:spLocks noGrp="1"/>
          </p:cNvSpPr>
          <p:nvPr>
            <p:ph idx="1"/>
          </p:nvPr>
        </p:nvSpPr>
        <p:spPr/>
        <p:txBody>
          <a:bodyPr/>
          <a:lstStyle/>
          <a:p>
            <a:pPr marL="457200" indent="-457200">
              <a:buFont typeface="+mj-lt"/>
              <a:buAutoNum type="arabicPeriod"/>
            </a:pPr>
            <a:r>
              <a:rPr lang="en-GB" dirty="0"/>
              <a:t>Sustain access to primary care services for Health First Colorado members where access is under pressure, e.g. small, rural, and </a:t>
            </a:r>
            <a:r>
              <a:rPr lang="en-GB" dirty="0" err="1"/>
              <a:t>pediatric</a:t>
            </a:r>
            <a:r>
              <a:rPr lang="en-GB" dirty="0"/>
              <a:t> PCMPs</a:t>
            </a:r>
          </a:p>
          <a:p>
            <a:pPr marL="457200" indent="-457200">
              <a:buFont typeface="+mj-lt"/>
              <a:buAutoNum type="arabicPeriod"/>
            </a:pPr>
            <a:r>
              <a:rPr lang="en-GB" dirty="0"/>
              <a:t>Increase proportion of Health First Colorado members seen by PCMPs.</a:t>
            </a:r>
          </a:p>
          <a:p>
            <a:pPr marL="457200" indent="-457200">
              <a:buFont typeface="+mj-lt"/>
              <a:buAutoNum type="arabicPeriod"/>
            </a:pPr>
            <a:endParaRPr lang="en-GB" dirty="0"/>
          </a:p>
          <a:p>
            <a:pPr marL="0" indent="0">
              <a:buNone/>
            </a:pPr>
            <a:r>
              <a:rPr lang="en-GB" dirty="0"/>
              <a:t>More information visit HCPF Payment Fact Sheet here: </a:t>
            </a:r>
            <a:r>
              <a:rPr lang="en-GB" sz="1800" b="0" i="0" dirty="0">
                <a:effectLst/>
                <a:latin typeface="Aptos" panose="020B0004020202020204" pitchFamily="34" charset="0"/>
                <a:hlinkClick r:id="rId2" tooltip="https://hcpf.colorado.gov/sites/hcpf/files/ACC_Phase_III_PCMP_Payment_Fact_Sheet_March_2025.pdf#:~:text=The%20Access%20Stabilization%20Payment%2A%20is%20an%20additional%20per-member,of%20these%20payments%20is%20yet%20to%20be%20determined."/>
              </a:rPr>
              <a:t>https://hcpf.colorado.gov/sites/hcpf/files/ACC_Phase_III_PCMP_Payment_Fact_Sheet_March_2025.pdf</a:t>
            </a:r>
            <a:endParaRPr lang="en-GB" dirty="0"/>
          </a:p>
        </p:txBody>
      </p:sp>
      <p:sp>
        <p:nvSpPr>
          <p:cNvPr id="4" name="Date Placeholder 3">
            <a:extLst>
              <a:ext uri="{FF2B5EF4-FFF2-40B4-BE49-F238E27FC236}">
                <a16:creationId xmlns:a16="http://schemas.microsoft.com/office/drawing/2014/main" id="{3F3D88E6-C917-CAA7-40FB-A3C7A83F68C3}"/>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5CDCFBC6-F469-DB74-2BD0-761FF62BD035}"/>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7DC9E03C-F225-6988-12CD-60DF20F69359}"/>
              </a:ext>
            </a:extLst>
          </p:cNvPr>
          <p:cNvSpPr>
            <a:spLocks noGrp="1"/>
          </p:cNvSpPr>
          <p:nvPr>
            <p:ph type="sldNum" sz="quarter" idx="4"/>
          </p:nvPr>
        </p:nvSpPr>
        <p:spPr/>
        <p:txBody>
          <a:bodyPr/>
          <a:lstStyle/>
          <a:p>
            <a:fld id="{AE208ADF-3ADD-483D-A721-14E3EEE2C135}" type="slidenum">
              <a:rPr lang="en-US" smtClean="0"/>
              <a:pPr/>
              <a:t>13</a:t>
            </a:fld>
            <a:endParaRPr lang="en-US"/>
          </a:p>
        </p:txBody>
      </p:sp>
    </p:spTree>
    <p:extLst>
      <p:ext uri="{BB962C8B-B14F-4D97-AF65-F5344CB8AC3E}">
        <p14:creationId xmlns:p14="http://schemas.microsoft.com/office/powerpoint/2010/main" val="27950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0E0D-167E-81D9-0B36-C683D049D801}"/>
              </a:ext>
            </a:extLst>
          </p:cNvPr>
          <p:cNvSpPr>
            <a:spLocks noGrp="1"/>
          </p:cNvSpPr>
          <p:nvPr>
            <p:ph type="title"/>
          </p:nvPr>
        </p:nvSpPr>
        <p:spPr/>
        <p:txBody>
          <a:bodyPr/>
          <a:lstStyle/>
          <a:p>
            <a:r>
              <a:rPr lang="en-GB" dirty="0"/>
              <a:t>Eligibility Criteria</a:t>
            </a:r>
          </a:p>
        </p:txBody>
      </p:sp>
      <p:sp>
        <p:nvSpPr>
          <p:cNvPr id="3" name="Content Placeholder 2">
            <a:extLst>
              <a:ext uri="{FF2B5EF4-FFF2-40B4-BE49-F238E27FC236}">
                <a16:creationId xmlns:a16="http://schemas.microsoft.com/office/drawing/2014/main" id="{C8AF40BA-F02A-8B7C-2FBE-6E95DF67AF16}"/>
              </a:ext>
            </a:extLst>
          </p:cNvPr>
          <p:cNvSpPr>
            <a:spLocks noGrp="1"/>
          </p:cNvSpPr>
          <p:nvPr>
            <p:ph idx="1"/>
          </p:nvPr>
        </p:nvSpPr>
        <p:spPr>
          <a:xfrm>
            <a:off x="838200" y="1781908"/>
            <a:ext cx="10515600" cy="4201699"/>
          </a:xfrm>
        </p:spPr>
        <p:txBody>
          <a:bodyPr>
            <a:normAutofit fontScale="92500" lnSpcReduction="20000"/>
          </a:bodyPr>
          <a:lstStyle/>
          <a:p>
            <a:pPr marL="0" indent="0">
              <a:buNone/>
            </a:pPr>
            <a:r>
              <a:rPr lang="en-GB" b="1" u="sng" dirty="0"/>
              <a:t>Small </a:t>
            </a:r>
            <a:r>
              <a:rPr lang="en-GB" dirty="0"/>
              <a:t>- PCMPs with 1-5 individual providers at the Tax ID level, based on claims from SFY 23/24. Each eligible provider must have a minimum of 10 paid primary care claims.</a:t>
            </a:r>
          </a:p>
          <a:p>
            <a:pPr marL="0" indent="0">
              <a:buNone/>
            </a:pPr>
            <a:endParaRPr lang="en-GB" dirty="0"/>
          </a:p>
          <a:p>
            <a:pPr marL="0" indent="0">
              <a:buNone/>
            </a:pPr>
            <a:r>
              <a:rPr lang="en-GB" b="1" u="sng" dirty="0"/>
              <a:t>Rural</a:t>
            </a:r>
            <a:r>
              <a:rPr lang="en-GB" dirty="0"/>
              <a:t> - PCMPs that operate in a county classified as “rural” or “county with extreme access considerations,” based on the Colorado Department of Regulatory Agencies Regulation 4-2-53 (Appendix  A). </a:t>
            </a:r>
          </a:p>
          <a:p>
            <a:pPr marL="0" indent="0">
              <a:buNone/>
            </a:pPr>
            <a:endParaRPr lang="en-GB" dirty="0"/>
          </a:p>
          <a:p>
            <a:pPr marL="0" indent="0">
              <a:buNone/>
            </a:pPr>
            <a:r>
              <a:rPr lang="en-GB" b="1" u="sng" dirty="0" err="1"/>
              <a:t>Pediatric</a:t>
            </a:r>
            <a:r>
              <a:rPr lang="en-GB" dirty="0"/>
              <a:t> - PCMPs qualify as </a:t>
            </a:r>
            <a:r>
              <a:rPr lang="en-GB" dirty="0" err="1"/>
              <a:t>pediatric</a:t>
            </a:r>
            <a:r>
              <a:rPr lang="en-GB" dirty="0"/>
              <a:t> if at least 80% of their Health First Colorado members served are 0-18 years old during SFY 23/24</a:t>
            </a:r>
          </a:p>
          <a:p>
            <a:pPr marL="0"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B7A610D3-67D8-E971-EAB2-70CF0074D36C}"/>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91F14BE0-8E10-F276-CD7F-6F459461D6CB}"/>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D43305DD-2C35-C54E-F768-013F6EC15581}"/>
              </a:ext>
            </a:extLst>
          </p:cNvPr>
          <p:cNvSpPr>
            <a:spLocks noGrp="1"/>
          </p:cNvSpPr>
          <p:nvPr>
            <p:ph type="sldNum" sz="quarter" idx="4"/>
          </p:nvPr>
        </p:nvSpPr>
        <p:spPr/>
        <p:txBody>
          <a:bodyPr/>
          <a:lstStyle/>
          <a:p>
            <a:fld id="{AE208ADF-3ADD-483D-A721-14E3EEE2C135}" type="slidenum">
              <a:rPr lang="en-US" smtClean="0"/>
              <a:pPr/>
              <a:t>14</a:t>
            </a:fld>
            <a:endParaRPr lang="en-US"/>
          </a:p>
        </p:txBody>
      </p:sp>
    </p:spTree>
    <p:extLst>
      <p:ext uri="{BB962C8B-B14F-4D97-AF65-F5344CB8AC3E}">
        <p14:creationId xmlns:p14="http://schemas.microsoft.com/office/powerpoint/2010/main" val="174011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B863-1B47-056C-C525-FF0387CEFC3B}"/>
              </a:ext>
            </a:extLst>
          </p:cNvPr>
          <p:cNvSpPr>
            <a:spLocks noGrp="1"/>
          </p:cNvSpPr>
          <p:nvPr>
            <p:ph type="title"/>
          </p:nvPr>
        </p:nvSpPr>
        <p:spPr/>
        <p:txBody>
          <a:bodyPr/>
          <a:lstStyle/>
          <a:p>
            <a:r>
              <a:rPr lang="en-GB" dirty="0"/>
              <a:t>Additional Information</a:t>
            </a:r>
          </a:p>
        </p:txBody>
      </p:sp>
      <p:sp>
        <p:nvSpPr>
          <p:cNvPr id="3" name="Content Placeholder 2">
            <a:extLst>
              <a:ext uri="{FF2B5EF4-FFF2-40B4-BE49-F238E27FC236}">
                <a16:creationId xmlns:a16="http://schemas.microsoft.com/office/drawing/2014/main" id="{0772A985-150F-839B-BB4F-B0CEB84351F4}"/>
              </a:ext>
            </a:extLst>
          </p:cNvPr>
          <p:cNvSpPr>
            <a:spLocks noGrp="1"/>
          </p:cNvSpPr>
          <p:nvPr>
            <p:ph idx="1"/>
          </p:nvPr>
        </p:nvSpPr>
        <p:spPr/>
        <p:txBody>
          <a:bodyPr/>
          <a:lstStyle/>
          <a:p>
            <a:pPr marL="0" indent="0">
              <a:buNone/>
            </a:pPr>
            <a:r>
              <a:rPr lang="en-GB" b="0" i="0" dirty="0">
                <a:solidFill>
                  <a:schemeClr val="tx1"/>
                </a:solidFill>
                <a:effectLst/>
              </a:rPr>
              <a:t>PCMPs that fall into more than one of these categories will only receive one Access Stabilization Payment. </a:t>
            </a:r>
          </a:p>
          <a:p>
            <a:pPr marL="0" indent="0">
              <a:buNone/>
            </a:pPr>
            <a:endParaRPr lang="en-GB" dirty="0">
              <a:solidFill>
                <a:schemeClr val="tx1"/>
              </a:solidFill>
            </a:endParaRPr>
          </a:p>
          <a:p>
            <a:pPr marL="0" indent="0">
              <a:buNone/>
            </a:pPr>
            <a:r>
              <a:rPr lang="en-GB" b="0" i="0" dirty="0">
                <a:solidFill>
                  <a:schemeClr val="tx1"/>
                </a:solidFill>
                <a:effectLst/>
              </a:rPr>
              <a:t>Federally Qualified Health </a:t>
            </a:r>
            <a:r>
              <a:rPr lang="en-GB" b="0" i="0" dirty="0" err="1">
                <a:solidFill>
                  <a:schemeClr val="tx1"/>
                </a:solidFill>
                <a:effectLst/>
              </a:rPr>
              <a:t>Center</a:t>
            </a:r>
            <a:r>
              <a:rPr lang="en-GB" b="0" i="0" dirty="0">
                <a:solidFill>
                  <a:schemeClr val="tx1"/>
                </a:solidFill>
                <a:effectLst/>
              </a:rPr>
              <a:t> (FQHC), Rural Health </a:t>
            </a:r>
            <a:r>
              <a:rPr lang="en-GB" b="0" i="0" dirty="0" err="1">
                <a:solidFill>
                  <a:schemeClr val="tx1"/>
                </a:solidFill>
                <a:effectLst/>
              </a:rPr>
              <a:t>Center</a:t>
            </a:r>
            <a:r>
              <a:rPr lang="en-GB" b="0" i="0" dirty="0">
                <a:solidFill>
                  <a:schemeClr val="tx1"/>
                </a:solidFill>
                <a:effectLst/>
              </a:rPr>
              <a:t> (RHC), and Indian Health Service (IHS) PCMPs are not eligible for Access Stabilization.</a:t>
            </a:r>
            <a:endParaRPr lang="en-GB" dirty="0">
              <a:solidFill>
                <a:schemeClr val="tx1"/>
              </a:solidFill>
            </a:endParaRPr>
          </a:p>
        </p:txBody>
      </p:sp>
      <p:sp>
        <p:nvSpPr>
          <p:cNvPr id="4" name="Date Placeholder 3">
            <a:extLst>
              <a:ext uri="{FF2B5EF4-FFF2-40B4-BE49-F238E27FC236}">
                <a16:creationId xmlns:a16="http://schemas.microsoft.com/office/drawing/2014/main" id="{E1095CE6-7DA0-212B-C839-79C6CECEDF2B}"/>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6F17CE96-14E8-E531-D8E2-721BCCA3193E}"/>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F29117F9-BBAA-4D93-2986-935D6E1FD3A2}"/>
              </a:ext>
            </a:extLst>
          </p:cNvPr>
          <p:cNvSpPr>
            <a:spLocks noGrp="1"/>
          </p:cNvSpPr>
          <p:nvPr>
            <p:ph type="sldNum" sz="quarter" idx="4"/>
          </p:nvPr>
        </p:nvSpPr>
        <p:spPr/>
        <p:txBody>
          <a:bodyPr/>
          <a:lstStyle/>
          <a:p>
            <a:fld id="{AE208ADF-3ADD-483D-A721-14E3EEE2C135}" type="slidenum">
              <a:rPr lang="en-US" smtClean="0"/>
              <a:pPr/>
              <a:t>15</a:t>
            </a:fld>
            <a:endParaRPr lang="en-US"/>
          </a:p>
        </p:txBody>
      </p:sp>
    </p:spTree>
    <p:extLst>
      <p:ext uri="{BB962C8B-B14F-4D97-AF65-F5344CB8AC3E}">
        <p14:creationId xmlns:p14="http://schemas.microsoft.com/office/powerpoint/2010/main" val="166080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D87C-12B9-2457-1356-37DCA262DDA4}"/>
              </a:ext>
            </a:extLst>
          </p:cNvPr>
          <p:cNvSpPr>
            <a:spLocks noGrp="1"/>
          </p:cNvSpPr>
          <p:nvPr>
            <p:ph type="title"/>
          </p:nvPr>
        </p:nvSpPr>
        <p:spPr/>
        <p:txBody>
          <a:bodyPr/>
          <a:lstStyle/>
          <a:p>
            <a:r>
              <a:rPr lang="en-GB" dirty="0"/>
              <a:t>Operational Timeline</a:t>
            </a:r>
          </a:p>
        </p:txBody>
      </p:sp>
      <p:sp>
        <p:nvSpPr>
          <p:cNvPr id="3" name="Content Placeholder 2">
            <a:extLst>
              <a:ext uri="{FF2B5EF4-FFF2-40B4-BE49-F238E27FC236}">
                <a16:creationId xmlns:a16="http://schemas.microsoft.com/office/drawing/2014/main" id="{F4FCB5E5-571A-3641-3CD0-A62262083918}"/>
              </a:ext>
            </a:extLst>
          </p:cNvPr>
          <p:cNvSpPr>
            <a:spLocks noGrp="1"/>
          </p:cNvSpPr>
          <p:nvPr>
            <p:ph idx="1"/>
          </p:nvPr>
        </p:nvSpPr>
        <p:spPr>
          <a:xfrm>
            <a:off x="838200" y="1914773"/>
            <a:ext cx="10515600" cy="4345350"/>
          </a:xfrm>
        </p:spPr>
        <p:txBody>
          <a:bodyPr>
            <a:normAutofit/>
          </a:bodyPr>
          <a:lstStyle/>
          <a:p>
            <a:r>
              <a:rPr lang="en-GB" dirty="0"/>
              <a:t>By 4/25 – Department shares eligibility list with RAEs</a:t>
            </a:r>
          </a:p>
          <a:p>
            <a:r>
              <a:rPr lang="en-GB" dirty="0"/>
              <a:t>Week of 4/28 – RAEs begin sharing eligibility with PCMP network</a:t>
            </a:r>
          </a:p>
          <a:p>
            <a:pPr marL="719138" indent="-273050">
              <a:buFont typeface="Wingdings" panose="05000000000000000000" pitchFamily="2" charset="2"/>
              <a:buChar char="§"/>
            </a:pPr>
            <a:r>
              <a:rPr lang="en-GB" sz="2000" dirty="0"/>
              <a:t>Notify all PCMPs of Access Stabilization eligibility status</a:t>
            </a:r>
          </a:p>
          <a:p>
            <a:pPr marL="719138" indent="-273050">
              <a:buFont typeface="Wingdings" panose="05000000000000000000" pitchFamily="2" charset="2"/>
              <a:buChar char="§"/>
            </a:pPr>
            <a:r>
              <a:rPr lang="en-GB" sz="2000" dirty="0"/>
              <a:t>Explain dispute process</a:t>
            </a:r>
          </a:p>
          <a:p>
            <a:pPr marL="719138" indent="-273050">
              <a:buFont typeface="Wingdings" panose="05000000000000000000" pitchFamily="2" charset="2"/>
              <a:buChar char="§"/>
            </a:pPr>
            <a:r>
              <a:rPr lang="en-GB" sz="2000" dirty="0"/>
              <a:t>Provider dispute window open until 5/23</a:t>
            </a:r>
          </a:p>
          <a:p>
            <a:r>
              <a:rPr lang="en-GB" dirty="0"/>
              <a:t>5/23-6/23 Department reviews disputes &amp; notifies providers</a:t>
            </a:r>
          </a:p>
          <a:p>
            <a:r>
              <a:rPr lang="en-GB" dirty="0"/>
              <a:t>6/27 Final Eligibility List available to RAEs Rate Letters sent to PCMPs.</a:t>
            </a:r>
          </a:p>
        </p:txBody>
      </p:sp>
      <p:sp>
        <p:nvSpPr>
          <p:cNvPr id="4" name="Date Placeholder 3">
            <a:extLst>
              <a:ext uri="{FF2B5EF4-FFF2-40B4-BE49-F238E27FC236}">
                <a16:creationId xmlns:a16="http://schemas.microsoft.com/office/drawing/2014/main" id="{220F38C6-D487-81F2-F979-F0BB38E32262}"/>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AB3C63ED-361F-CEAA-A6A9-247138A697E9}"/>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C033CF7F-27F7-C31E-3A5A-5557862E913A}"/>
              </a:ext>
            </a:extLst>
          </p:cNvPr>
          <p:cNvSpPr>
            <a:spLocks noGrp="1"/>
          </p:cNvSpPr>
          <p:nvPr>
            <p:ph type="sldNum" sz="quarter" idx="4"/>
          </p:nvPr>
        </p:nvSpPr>
        <p:spPr/>
        <p:txBody>
          <a:bodyPr/>
          <a:lstStyle/>
          <a:p>
            <a:fld id="{AE208ADF-3ADD-483D-A721-14E3EEE2C135}" type="slidenum">
              <a:rPr lang="en-US" smtClean="0"/>
              <a:pPr/>
              <a:t>16</a:t>
            </a:fld>
            <a:endParaRPr lang="en-US"/>
          </a:p>
        </p:txBody>
      </p:sp>
    </p:spTree>
    <p:extLst>
      <p:ext uri="{BB962C8B-B14F-4D97-AF65-F5344CB8AC3E}">
        <p14:creationId xmlns:p14="http://schemas.microsoft.com/office/powerpoint/2010/main" val="87734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89D-1676-8E10-813B-21D762BEE644}"/>
              </a:ext>
            </a:extLst>
          </p:cNvPr>
          <p:cNvSpPr>
            <a:spLocks noGrp="1"/>
          </p:cNvSpPr>
          <p:nvPr>
            <p:ph type="title"/>
          </p:nvPr>
        </p:nvSpPr>
        <p:spPr/>
        <p:txBody>
          <a:bodyPr/>
          <a:lstStyle/>
          <a:p>
            <a:r>
              <a:rPr lang="en-GB" dirty="0"/>
              <a:t>Eligibility Dispute Process</a:t>
            </a:r>
          </a:p>
        </p:txBody>
      </p:sp>
      <p:sp>
        <p:nvSpPr>
          <p:cNvPr id="3" name="Content Placeholder 2">
            <a:extLst>
              <a:ext uri="{FF2B5EF4-FFF2-40B4-BE49-F238E27FC236}">
                <a16:creationId xmlns:a16="http://schemas.microsoft.com/office/drawing/2014/main" id="{56BB002E-A8DA-3B98-5A45-766D93E643B7}"/>
              </a:ext>
            </a:extLst>
          </p:cNvPr>
          <p:cNvSpPr>
            <a:spLocks noGrp="1"/>
          </p:cNvSpPr>
          <p:nvPr>
            <p:ph idx="1"/>
          </p:nvPr>
        </p:nvSpPr>
        <p:spPr>
          <a:xfrm>
            <a:off x="838200" y="1759226"/>
            <a:ext cx="10515600" cy="4224381"/>
          </a:xfrm>
        </p:spPr>
        <p:txBody>
          <a:bodyPr>
            <a:normAutofit/>
          </a:bodyPr>
          <a:lstStyle/>
          <a:p>
            <a:r>
              <a:rPr lang="en-GB" dirty="0"/>
              <a:t>Upon receipt of notification, PCMPs may contest eligibility through a written dispute sent to their RAE</a:t>
            </a:r>
          </a:p>
          <a:p>
            <a:pPr lvl="1">
              <a:buFont typeface="Wingdings" panose="05000000000000000000" pitchFamily="2" charset="2"/>
              <a:buChar char="§"/>
            </a:pPr>
            <a:r>
              <a:rPr lang="en-GB" sz="2000" dirty="0"/>
              <a:t>RAEs will forward to the Department</a:t>
            </a:r>
          </a:p>
          <a:p>
            <a:r>
              <a:rPr lang="en-GB" dirty="0"/>
              <a:t>PCMPs must provide documentation for why they believe they meet current eligibility criteria</a:t>
            </a:r>
          </a:p>
          <a:p>
            <a:pPr lvl="1">
              <a:buFont typeface="Wingdings" panose="05000000000000000000" pitchFamily="2" charset="2"/>
              <a:buChar char="§"/>
            </a:pPr>
            <a:r>
              <a:rPr lang="en-GB" sz="2000" dirty="0"/>
              <a:t>Proof that they match the eligibility criteria in the determination period</a:t>
            </a:r>
          </a:p>
          <a:p>
            <a:r>
              <a:rPr lang="en-GB" dirty="0"/>
              <a:t>Disputes will be reviewed by HCPF and decisions will be communicated with PCMPs by the end of June.</a:t>
            </a:r>
          </a:p>
        </p:txBody>
      </p:sp>
      <p:sp>
        <p:nvSpPr>
          <p:cNvPr id="4" name="Date Placeholder 3">
            <a:extLst>
              <a:ext uri="{FF2B5EF4-FFF2-40B4-BE49-F238E27FC236}">
                <a16:creationId xmlns:a16="http://schemas.microsoft.com/office/drawing/2014/main" id="{A0B9F563-9101-0D38-9672-C4E9A1494CE2}"/>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A8C07C0C-AF61-CC1E-5B22-4E852868FA0C}"/>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8C661CEA-5ACA-E26E-DB21-1CC68960FEBB}"/>
              </a:ext>
            </a:extLst>
          </p:cNvPr>
          <p:cNvSpPr>
            <a:spLocks noGrp="1"/>
          </p:cNvSpPr>
          <p:nvPr>
            <p:ph type="sldNum" sz="quarter" idx="4"/>
          </p:nvPr>
        </p:nvSpPr>
        <p:spPr/>
        <p:txBody>
          <a:bodyPr/>
          <a:lstStyle/>
          <a:p>
            <a:fld id="{AE208ADF-3ADD-483D-A721-14E3EEE2C135}" type="slidenum">
              <a:rPr lang="en-US" smtClean="0"/>
              <a:pPr/>
              <a:t>17</a:t>
            </a:fld>
            <a:endParaRPr lang="en-US"/>
          </a:p>
        </p:txBody>
      </p:sp>
    </p:spTree>
    <p:extLst>
      <p:ext uri="{BB962C8B-B14F-4D97-AF65-F5344CB8AC3E}">
        <p14:creationId xmlns:p14="http://schemas.microsoft.com/office/powerpoint/2010/main" val="178530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15CE-F26A-1F77-BBDE-186F1BD8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A076C-43A5-94AA-0550-D56F3FF994F0}"/>
              </a:ext>
            </a:extLst>
          </p:cNvPr>
          <p:cNvSpPr>
            <a:spLocks noGrp="1"/>
          </p:cNvSpPr>
          <p:nvPr>
            <p:ph type="ctrTitle"/>
          </p:nvPr>
        </p:nvSpPr>
        <p:spPr>
          <a:xfrm>
            <a:off x="647700" y="5059252"/>
            <a:ext cx="11211365" cy="1209275"/>
          </a:xfrm>
        </p:spPr>
        <p:txBody>
          <a:bodyPr>
            <a:normAutofit/>
          </a:bodyPr>
          <a:lstStyle/>
          <a:p>
            <a:r>
              <a:rPr lang="en-US" b="1" dirty="0"/>
              <a:t>Performance Measure Changes</a:t>
            </a:r>
            <a:endParaRPr lang="en-US" b="1" dirty="0">
              <a:solidFill>
                <a:schemeClr val="tx1">
                  <a:alpha val="75000"/>
                </a:schemeClr>
              </a:solidFill>
            </a:endParaRPr>
          </a:p>
        </p:txBody>
      </p:sp>
      <p:pic>
        <p:nvPicPr>
          <p:cNvPr id="6" name="Picture Placeholder 5">
            <a:extLst>
              <a:ext uri="{FF2B5EF4-FFF2-40B4-BE49-F238E27FC236}">
                <a16:creationId xmlns:a16="http://schemas.microsoft.com/office/drawing/2014/main" id="{61BE66A6-06B4-4C12-09C1-9D7A2237DBBD}"/>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E795F90-2BB2-C77F-E75B-955D0EAD5266}"/>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352632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BAF5-1D80-2817-725B-D8A54733DC0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6E75B3-0545-5172-8E3C-D1CC8B989B5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B1A1694-F90C-C218-A2D2-60427EA513EB}"/>
              </a:ext>
            </a:extLst>
          </p:cNvPr>
          <p:cNvSpPr txBox="1"/>
          <p:nvPr/>
        </p:nvSpPr>
        <p:spPr>
          <a:xfrm>
            <a:off x="5843336" y="1184169"/>
            <a:ext cx="6035040" cy="5397605"/>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3 Programs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Key Performance Indicators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Behavioral Health Incentive Program (BHIP)</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Investment Pool</a:t>
            </a:r>
          </a:p>
          <a:p>
            <a:pPr marL="1257300" marR="0" lvl="2"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This is not yet described in detail</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$4.50 pulled off of Admin PMPM from HCPF</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Distribution across KPI/PP is unknown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Performance Pool/Investment Pool is unknown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902E1262-31A4-FD49-8DAB-9A611BA763D9}"/>
              </a:ext>
            </a:extLst>
          </p:cNvPr>
          <p:cNvGrpSpPr/>
          <p:nvPr/>
        </p:nvGrpSpPr>
        <p:grpSpPr>
          <a:xfrm>
            <a:off x="128046" y="1125495"/>
            <a:ext cx="5582709" cy="1629690"/>
            <a:chOff x="-153349" y="2449297"/>
            <a:chExt cx="2601510" cy="940214"/>
          </a:xfrm>
        </p:grpSpPr>
        <p:sp>
          <p:nvSpPr>
            <p:cNvPr id="9" name="Rectangle 8">
              <a:extLst>
                <a:ext uri="{FF2B5EF4-FFF2-40B4-BE49-F238E27FC236}">
                  <a16:creationId xmlns:a16="http://schemas.microsoft.com/office/drawing/2014/main" id="{C69498A3-FE5A-B0A0-A5C5-DF5EE65D34BC}"/>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7D086D1-34CD-6149-28F8-4BC83E19C0D7}"/>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a:ln>
                    <a:noFill/>
                  </a:ln>
                  <a:solidFill>
                    <a:schemeClr val="tx1"/>
                  </a:solidFill>
                  <a:effectLst/>
                  <a:uLnTx/>
                  <a:uFillTx/>
                  <a:latin typeface="Aptos" panose="02110004020202020204"/>
                  <a:ea typeface="+mn-ea"/>
                  <a:cs typeface="+mn-cs"/>
                </a:rPr>
                <a:t>Phase 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3 Programs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Key Performance Indicators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Behavioral Health Incentive Program (BHIP)</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Performance Pool</a:t>
              </a:r>
            </a:p>
            <a:p>
              <a:pPr marL="1257300" marR="0" lvl="2"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Filter of unmet KPI Funds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25% pulled off of Admin PMPM from HCPF to fund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2/3 to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1/3 to Performance Pool + unearned KPI funds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8B28C854-7B24-37DF-DBE8-DEF232A63243}"/>
              </a:ext>
            </a:extLst>
          </p:cNvPr>
          <p:cNvSpPr>
            <a:spLocks noGrp="1"/>
          </p:cNvSpPr>
          <p:nvPr>
            <p:ph type="title"/>
          </p:nvPr>
        </p:nvSpPr>
        <p:spPr>
          <a:xfrm>
            <a:off x="335559" y="136525"/>
            <a:ext cx="11542213" cy="1345640"/>
          </a:xfrm>
        </p:spPr>
        <p:txBody>
          <a:bodyPr/>
          <a:lstStyle/>
          <a:p>
            <a:r>
              <a:rPr lang="en-US" b="1"/>
              <a:t>Overview of Incentive Programs:  Phase II and III</a:t>
            </a:r>
          </a:p>
        </p:txBody>
      </p:sp>
      <p:pic>
        <p:nvPicPr>
          <p:cNvPr id="12" name="Picture 11" descr="A blue and green logo with a leaf&#10;&#10;AI-generated content may be incorrect.">
            <a:extLst>
              <a:ext uri="{FF2B5EF4-FFF2-40B4-BE49-F238E27FC236}">
                <a16:creationId xmlns:a16="http://schemas.microsoft.com/office/drawing/2014/main" id="{2A8F0DDB-C98C-C0D7-21B7-5F42B6D91529}"/>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15464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6AF0-2B27-8C11-96ED-29C8CCA44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DA0F-E510-D5E9-7022-2E6BBD7E93F9}"/>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Introductions</a:t>
            </a:r>
          </a:p>
        </p:txBody>
      </p:sp>
      <p:sp>
        <p:nvSpPr>
          <p:cNvPr id="4" name="Slide Number Placeholder 3">
            <a:extLst>
              <a:ext uri="{FF2B5EF4-FFF2-40B4-BE49-F238E27FC236}">
                <a16:creationId xmlns:a16="http://schemas.microsoft.com/office/drawing/2014/main" id="{E9A1585A-907B-B657-D3BD-45EC5B24385F}"/>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483B8529-1636-D5D8-1ABC-4FB8A1DE211C}"/>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523635319"/>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0E49-FA6D-3BF7-E199-B1333BC42F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D5FA7-DBA8-1B69-D477-06585E52127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A71C031-8C5D-55EE-73B6-9E0A769C2692}"/>
              </a:ext>
            </a:extLst>
          </p:cNvPr>
          <p:cNvSpPr txBox="1"/>
          <p:nvPr/>
        </p:nvSpPr>
        <p:spPr>
          <a:xfrm>
            <a:off x="5843336" y="1184169"/>
            <a:ext cx="6035040" cy="5629665"/>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Initiation &amp; Engagement of Substance Use Disorder Treatment</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Initiation &amp; Engagement</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Hospitalization for Mental Illness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ED Visit for SUD</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ED Visit for Mental Illness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Screening for Social Drivers of Health (SDOH)</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Food Insecurity</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Housing Instability</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Transportation Needs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Utility Difficulties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Interpersonal Safety</a:t>
            </a: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666DE830-7319-5C2B-41A9-E8E5EEEEC15A}"/>
              </a:ext>
            </a:extLst>
          </p:cNvPr>
          <p:cNvGrpSpPr/>
          <p:nvPr/>
        </p:nvGrpSpPr>
        <p:grpSpPr>
          <a:xfrm>
            <a:off x="128046" y="1125495"/>
            <a:ext cx="5582709" cy="1629690"/>
            <a:chOff x="-153349" y="2449297"/>
            <a:chExt cx="2601510" cy="940214"/>
          </a:xfrm>
        </p:grpSpPr>
        <p:sp>
          <p:nvSpPr>
            <p:cNvPr id="9" name="Rectangle 8">
              <a:extLst>
                <a:ext uri="{FF2B5EF4-FFF2-40B4-BE49-F238E27FC236}">
                  <a16:creationId xmlns:a16="http://schemas.microsoft.com/office/drawing/2014/main" id="{793AD816-AACF-7008-8AD6-803E7B902307}"/>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7AD2681-A819-8C65-3B52-671ED7FBE2DE}"/>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ptos" panose="02110004020202020204"/>
                  <a:ea typeface="+mn-ea"/>
                  <a:cs typeface="+mn-cs"/>
                </a:rPr>
                <a:t>Phase II BHIP</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SUD Engagement</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7-Day Follow-Up After Hospitalization for Mental Illness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7-Day Follow-Up After ED Visit for SUD</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30-Day Follow-Up After Positive Depression Screen</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Gate Measure:  Depression Screening Rates in PCMP Offices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Behavioral Health Screening for Foster Care</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833009BB-7CB3-7018-6AD0-E5687DC7B534}"/>
              </a:ext>
            </a:extLst>
          </p:cNvPr>
          <p:cNvSpPr>
            <a:spLocks noGrp="1"/>
          </p:cNvSpPr>
          <p:nvPr>
            <p:ph type="title"/>
          </p:nvPr>
        </p:nvSpPr>
        <p:spPr>
          <a:xfrm>
            <a:off x="335559" y="136525"/>
            <a:ext cx="11542213" cy="1345640"/>
          </a:xfrm>
        </p:spPr>
        <p:txBody>
          <a:bodyPr/>
          <a:lstStyle/>
          <a:p>
            <a:r>
              <a:rPr lang="en-US" b="1" dirty="0"/>
              <a:t>Overview of Incentive Programs:  BHIP</a:t>
            </a:r>
          </a:p>
        </p:txBody>
      </p:sp>
      <p:pic>
        <p:nvPicPr>
          <p:cNvPr id="12" name="Picture 11" descr="A blue and green logo with a leaf&#10;&#10;AI-generated content may be incorrect.">
            <a:extLst>
              <a:ext uri="{FF2B5EF4-FFF2-40B4-BE49-F238E27FC236}">
                <a16:creationId xmlns:a16="http://schemas.microsoft.com/office/drawing/2014/main" id="{80C32EA5-4E81-5B54-4F48-D827DEDEBF79}"/>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69453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619244-79C9-357C-C5CF-820A2CF1CD4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3319C94-9DDC-9435-2FA6-3FC3D7346EE7}"/>
              </a:ext>
            </a:extLst>
          </p:cNvPr>
          <p:cNvSpPr txBox="1"/>
          <p:nvPr/>
        </p:nvSpPr>
        <p:spPr>
          <a:xfrm>
            <a:off x="5440681" y="1744981"/>
            <a:ext cx="6035040" cy="4655820"/>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6 Measures – some choice in what you want to be measured on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Primarily HEDIS/CMS Core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Shifting to calendar year</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Clinic-based goals and incentives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100% pass-through (no overhead).  Impacts: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Community Investment Grants (pulled from operations)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Safety Net Payments?</a:t>
            </a: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49E15355-5039-4C7F-EBB1-82EADFAF5F1E}"/>
              </a:ext>
            </a:extLst>
          </p:cNvPr>
          <p:cNvGrpSpPr/>
          <p:nvPr/>
        </p:nvGrpSpPr>
        <p:grpSpPr>
          <a:xfrm>
            <a:off x="552254" y="1744981"/>
            <a:ext cx="5003334" cy="1629690"/>
            <a:chOff x="-153349" y="2449297"/>
            <a:chExt cx="2601510" cy="940214"/>
          </a:xfrm>
        </p:grpSpPr>
        <p:sp>
          <p:nvSpPr>
            <p:cNvPr id="9" name="Rectangle 8">
              <a:extLst>
                <a:ext uri="{FF2B5EF4-FFF2-40B4-BE49-F238E27FC236}">
                  <a16:creationId xmlns:a16="http://schemas.microsoft.com/office/drawing/2014/main" id="{7B69D15E-C3B0-1405-812C-EF5B3462D566}"/>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A8BCD33-14B1-1BEF-44F3-9759CD7265E3}"/>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ptos" panose="02110004020202020204"/>
                  <a:ea typeface="+mn-ea"/>
                  <a:cs typeface="+mn-cs"/>
                </a:rPr>
                <a:t>Phase 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 Measures – no choice in what you want to be measured on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Mix of HEDIS, CMS, and Colorado-created</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Fiscal year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Regional Thresholds for earned incentives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NHP retained 15% overhead</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B456C721-3C5F-6A3B-38CB-8B58EEEB910B}"/>
              </a:ext>
            </a:extLst>
          </p:cNvPr>
          <p:cNvSpPr>
            <a:spLocks noGrp="1"/>
          </p:cNvSpPr>
          <p:nvPr>
            <p:ph type="title"/>
          </p:nvPr>
        </p:nvSpPr>
        <p:spPr>
          <a:xfrm>
            <a:off x="335560" y="136525"/>
            <a:ext cx="11018240" cy="1345640"/>
          </a:xfrm>
        </p:spPr>
        <p:txBody>
          <a:bodyPr/>
          <a:lstStyle/>
          <a:p>
            <a:r>
              <a:rPr lang="en-US" b="1" dirty="0"/>
              <a:t>Overview of Phase III Differences:  KPIs</a:t>
            </a:r>
          </a:p>
        </p:txBody>
      </p:sp>
      <p:pic>
        <p:nvPicPr>
          <p:cNvPr id="12" name="Picture 11" descr="A blue and green logo with a leaf&#10;&#10;AI-generated content may be incorrect.">
            <a:extLst>
              <a:ext uri="{FF2B5EF4-FFF2-40B4-BE49-F238E27FC236}">
                <a16:creationId xmlns:a16="http://schemas.microsoft.com/office/drawing/2014/main" id="{456A0B92-A5D0-EF4D-99B3-8524C2539010}"/>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97422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959A-DED2-F8FD-9846-4AC596DBF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A8AA-8AD0-F5FB-E5D0-21BAB26B4EE7}"/>
              </a:ext>
            </a:extLst>
          </p:cNvPr>
          <p:cNvSpPr>
            <a:spLocks noGrp="1"/>
          </p:cNvSpPr>
          <p:nvPr>
            <p:ph type="title"/>
          </p:nvPr>
        </p:nvSpPr>
        <p:spPr>
          <a:xfrm>
            <a:off x="335560" y="136525"/>
            <a:ext cx="11018240" cy="1345640"/>
          </a:xfrm>
        </p:spPr>
        <p:txBody>
          <a:bodyPr/>
          <a:lstStyle/>
          <a:p>
            <a:r>
              <a:rPr lang="en-US" b="1" dirty="0"/>
              <a:t>Phase III Performance Overview:  KPIs</a:t>
            </a:r>
            <a:endParaRPr lang="en-US" dirty="0"/>
          </a:p>
        </p:txBody>
      </p:sp>
      <p:sp>
        <p:nvSpPr>
          <p:cNvPr id="66" name="Slide Number Placeholder 65">
            <a:extLst>
              <a:ext uri="{FF2B5EF4-FFF2-40B4-BE49-F238E27FC236}">
                <a16:creationId xmlns:a16="http://schemas.microsoft.com/office/drawing/2014/main" id="{A2726B96-D9E1-D720-B9CC-825532261E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208ADF-3ADD-483D-A721-14E3EEE2C135}" type="slidenum">
              <a:rPr lang="en-US" smtClean="0"/>
              <a:pPr/>
              <a:t>22</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1AFB1D68-5F07-5EAE-0029-BCD30220B8F8}"/>
              </a:ext>
            </a:extLst>
          </p:cNvPr>
          <p:cNvPicPr>
            <a:picLocks noChangeAspect="1"/>
          </p:cNvPicPr>
          <p:nvPr/>
        </p:nvPicPr>
        <p:blipFill>
          <a:blip r:embed="rId2"/>
          <a:stretch>
            <a:fillRect/>
          </a:stretch>
        </p:blipFill>
        <p:spPr>
          <a:xfrm>
            <a:off x="0" y="6217920"/>
            <a:ext cx="1504836" cy="595915"/>
          </a:xfrm>
          <a:prstGeom prst="rect">
            <a:avLst/>
          </a:prstGeom>
        </p:spPr>
      </p:pic>
      <p:sp>
        <p:nvSpPr>
          <p:cNvPr id="6" name="Content Placeholder 5">
            <a:extLst>
              <a:ext uri="{FF2B5EF4-FFF2-40B4-BE49-F238E27FC236}">
                <a16:creationId xmlns:a16="http://schemas.microsoft.com/office/drawing/2014/main" id="{410BD4F9-1E00-67E0-0B48-62232DAC24B1}"/>
              </a:ext>
            </a:extLst>
          </p:cNvPr>
          <p:cNvSpPr txBox="1">
            <a:spLocks/>
          </p:cNvSpPr>
          <p:nvPr/>
        </p:nvSpPr>
        <p:spPr>
          <a:xfrm>
            <a:off x="1678934" y="4880026"/>
            <a:ext cx="4562311" cy="170099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Performance measures are not the same in Phase III</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13 measures to choose from; some are prioritized</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4-6 measures max</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8AB7E3-BEA7-351D-05AA-75F1AAEB73B6}"/>
              </a:ext>
            </a:extLst>
          </p:cNvPr>
          <p:cNvPicPr>
            <a:picLocks noChangeAspect="1"/>
          </p:cNvPicPr>
          <p:nvPr/>
        </p:nvPicPr>
        <p:blipFill>
          <a:blip r:embed="rId3"/>
          <a:stretch>
            <a:fillRect/>
          </a:stretch>
        </p:blipFill>
        <p:spPr>
          <a:xfrm>
            <a:off x="838200" y="1339118"/>
            <a:ext cx="6096528" cy="3429297"/>
          </a:xfrm>
          <a:prstGeom prst="rect">
            <a:avLst/>
          </a:prstGeom>
          <a:ln>
            <a:solidFill>
              <a:schemeClr val="tx1"/>
            </a:solidFill>
          </a:ln>
        </p:spPr>
      </p:pic>
      <p:pic>
        <p:nvPicPr>
          <p:cNvPr id="9" name="Picture 8">
            <a:extLst>
              <a:ext uri="{FF2B5EF4-FFF2-40B4-BE49-F238E27FC236}">
                <a16:creationId xmlns:a16="http://schemas.microsoft.com/office/drawing/2014/main" id="{7B4C4459-672D-F1B6-1F96-8011DF6DEE4F}"/>
              </a:ext>
            </a:extLst>
          </p:cNvPr>
          <p:cNvPicPr>
            <a:picLocks noChangeAspect="1"/>
          </p:cNvPicPr>
          <p:nvPr/>
        </p:nvPicPr>
        <p:blipFill>
          <a:blip r:embed="rId4"/>
          <a:srcRect l="47222" t="18241" b="8927"/>
          <a:stretch/>
        </p:blipFill>
        <p:spPr>
          <a:xfrm>
            <a:off x="7405434" y="1339118"/>
            <a:ext cx="4417860" cy="3429297"/>
          </a:xfrm>
          <a:prstGeom prst="rect">
            <a:avLst/>
          </a:prstGeom>
          <a:ln>
            <a:solidFill>
              <a:schemeClr val="tx1"/>
            </a:solidFill>
          </a:ln>
        </p:spPr>
      </p:pic>
      <p:sp>
        <p:nvSpPr>
          <p:cNvPr id="10" name="Content Placeholder 5">
            <a:extLst>
              <a:ext uri="{FF2B5EF4-FFF2-40B4-BE49-F238E27FC236}">
                <a16:creationId xmlns:a16="http://schemas.microsoft.com/office/drawing/2014/main" id="{A0CD9F45-A616-EC25-B270-12B0A7AEB1D5}"/>
              </a:ext>
            </a:extLst>
          </p:cNvPr>
          <p:cNvSpPr txBox="1">
            <a:spLocks/>
          </p:cNvSpPr>
          <p:nvPr/>
        </p:nvSpPr>
        <p:spPr>
          <a:xfrm>
            <a:off x="6516367" y="4880026"/>
            <a:ext cx="4562311" cy="170099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Most are aligned to APM Measures</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Most are Aligned to CMS Core Measures</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Practices are measured individually, not regionally</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91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242A-FAC4-CEE1-68A1-3A2BF91CD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6B351-7C10-6566-E78B-8209FE48A71B}"/>
              </a:ext>
            </a:extLst>
          </p:cNvPr>
          <p:cNvSpPr>
            <a:spLocks noGrp="1"/>
          </p:cNvSpPr>
          <p:nvPr>
            <p:ph type="title"/>
          </p:nvPr>
        </p:nvSpPr>
        <p:spPr>
          <a:xfrm>
            <a:off x="335560" y="136525"/>
            <a:ext cx="11018240" cy="1345640"/>
          </a:xfrm>
        </p:spPr>
        <p:txBody>
          <a:bodyPr/>
          <a:lstStyle/>
          <a:p>
            <a:r>
              <a:rPr lang="en-US" b="1" dirty="0"/>
              <a:t>Phase III Performance Overview:  KPIs</a:t>
            </a:r>
            <a:endParaRPr lang="en-US" dirty="0"/>
          </a:p>
        </p:txBody>
      </p:sp>
      <p:sp>
        <p:nvSpPr>
          <p:cNvPr id="66" name="Slide Number Placeholder 65">
            <a:extLst>
              <a:ext uri="{FF2B5EF4-FFF2-40B4-BE49-F238E27FC236}">
                <a16:creationId xmlns:a16="http://schemas.microsoft.com/office/drawing/2014/main" id="{71C0874F-94BB-738B-6167-39E33CE1F8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7DC6BD5D-D845-94FE-DD98-E81899CBED6B}"/>
              </a:ext>
            </a:extLst>
          </p:cNvPr>
          <p:cNvPicPr>
            <a:picLocks noChangeAspect="1"/>
          </p:cNvPicPr>
          <p:nvPr/>
        </p:nvPicPr>
        <p:blipFill>
          <a:blip r:embed="rId3"/>
          <a:stretch>
            <a:fillRect/>
          </a:stretch>
        </p:blipFill>
        <p:spPr>
          <a:xfrm>
            <a:off x="0" y="6217920"/>
            <a:ext cx="1504836" cy="595915"/>
          </a:xfrm>
          <a:prstGeom prst="rect">
            <a:avLst/>
          </a:prstGeom>
        </p:spPr>
      </p:pic>
      <p:graphicFrame>
        <p:nvGraphicFramePr>
          <p:cNvPr id="7" name="Content Placeholder 6">
            <a:extLst>
              <a:ext uri="{FF2B5EF4-FFF2-40B4-BE49-F238E27FC236}">
                <a16:creationId xmlns:a16="http://schemas.microsoft.com/office/drawing/2014/main" id="{A326F1E5-2B0B-ADD9-AE27-EE53E0EE259B}"/>
              </a:ext>
            </a:extLst>
          </p:cNvPr>
          <p:cNvGraphicFramePr>
            <a:graphicFrameLocks noGrp="1"/>
          </p:cNvGraphicFramePr>
          <p:nvPr>
            <p:ph idx="1"/>
            <p:extLst>
              <p:ext uri="{D42A27DB-BD31-4B8C-83A1-F6EECF244321}">
                <p14:modId xmlns:p14="http://schemas.microsoft.com/office/powerpoint/2010/main" val="256952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59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2BBF0B-5FBB-BDBB-E290-5391616A0EC2}"/>
              </a:ext>
            </a:extLst>
          </p:cNvPr>
          <p:cNvSpPr txBox="1">
            <a:spLocks/>
          </p:cNvSpPr>
          <p:nvPr/>
        </p:nvSpPr>
        <p:spPr>
          <a:xfrm>
            <a:off x="647699" y="647701"/>
            <a:ext cx="3215641" cy="2781300"/>
          </a:xfrm>
          <a:prstGeom prst="rect">
            <a:avLst/>
          </a:prstGeom>
        </p:spPr>
        <p:txBody>
          <a:bodyPr anchor="ct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lumMod val="85000"/>
                  </a:schemeClr>
                </a:solidFill>
              </a:rPr>
              <a:t>Contact NHP</a:t>
            </a:r>
          </a:p>
        </p:txBody>
      </p:sp>
      <p:pic>
        <p:nvPicPr>
          <p:cNvPr id="9" name="Picture Placeholder 8">
            <a:extLst>
              <a:ext uri="{FF2B5EF4-FFF2-40B4-BE49-F238E27FC236}">
                <a16:creationId xmlns:a16="http://schemas.microsoft.com/office/drawing/2014/main" id="{6E18D140-DCAA-23AE-4086-AC79293C425C}"/>
              </a:ext>
            </a:extLst>
          </p:cNvPr>
          <p:cNvPicPr>
            <a:picLocks noChangeAspect="1"/>
          </p:cNvPicPr>
          <p:nvPr/>
        </p:nvPicPr>
        <p:blipFill>
          <a:blip r:embed="rId2"/>
          <a:srcRect l="13929" r="13929"/>
          <a:stretch/>
        </p:blipFill>
        <p:spPr>
          <a:xfrm>
            <a:off x="673176" y="4280662"/>
            <a:ext cx="2606040" cy="2075688"/>
          </a:xfrm>
          <a:prstGeom prst="rect">
            <a:avLst/>
          </a:prstGeom>
        </p:spPr>
      </p:pic>
      <p:pic>
        <p:nvPicPr>
          <p:cNvPr id="11" name="Picture Placeholder 10">
            <a:extLst>
              <a:ext uri="{FF2B5EF4-FFF2-40B4-BE49-F238E27FC236}">
                <a16:creationId xmlns:a16="http://schemas.microsoft.com/office/drawing/2014/main" id="{38CC05B7-D0F9-EA37-D778-4D592B8CBFB2}"/>
              </a:ext>
            </a:extLst>
          </p:cNvPr>
          <p:cNvPicPr>
            <a:picLocks noChangeAspect="1"/>
          </p:cNvPicPr>
          <p:nvPr/>
        </p:nvPicPr>
        <p:blipFill>
          <a:blip r:embed="rId3"/>
          <a:srcRect l="8270" r="8270"/>
          <a:stretch/>
        </p:blipFill>
        <p:spPr>
          <a:xfrm>
            <a:off x="3405615" y="4280662"/>
            <a:ext cx="2606040" cy="2075688"/>
          </a:xfrm>
          <a:prstGeom prst="rect">
            <a:avLst/>
          </a:prstGeom>
        </p:spPr>
      </p:pic>
      <p:pic>
        <p:nvPicPr>
          <p:cNvPr id="13" name="Picture Placeholder 12">
            <a:extLst>
              <a:ext uri="{FF2B5EF4-FFF2-40B4-BE49-F238E27FC236}">
                <a16:creationId xmlns:a16="http://schemas.microsoft.com/office/drawing/2014/main" id="{91C2554F-924D-1F9E-837A-6F7C05A85C99}"/>
              </a:ext>
            </a:extLst>
          </p:cNvPr>
          <p:cNvPicPr>
            <a:picLocks noChangeAspect="1"/>
          </p:cNvPicPr>
          <p:nvPr/>
        </p:nvPicPr>
        <p:blipFill>
          <a:blip r:embed="rId4"/>
          <a:srcRect l="14683" r="14683"/>
          <a:stretch/>
        </p:blipFill>
        <p:spPr>
          <a:xfrm>
            <a:off x="6138054" y="4280662"/>
            <a:ext cx="2606040" cy="2075688"/>
          </a:xfrm>
          <a:prstGeom prst="rect">
            <a:avLst/>
          </a:prstGeom>
        </p:spPr>
      </p:pic>
      <p:pic>
        <p:nvPicPr>
          <p:cNvPr id="15" name="Picture Placeholder 14">
            <a:extLst>
              <a:ext uri="{FF2B5EF4-FFF2-40B4-BE49-F238E27FC236}">
                <a16:creationId xmlns:a16="http://schemas.microsoft.com/office/drawing/2014/main" id="{35F95C32-0A4B-BB22-9019-764D5C8A8997}"/>
              </a:ext>
            </a:extLst>
          </p:cNvPr>
          <p:cNvPicPr>
            <a:picLocks noChangeAspect="1"/>
          </p:cNvPicPr>
          <p:nvPr/>
        </p:nvPicPr>
        <p:blipFill>
          <a:blip r:embed="rId5"/>
          <a:srcRect l="7491" r="7491"/>
          <a:stretch/>
        </p:blipFill>
        <p:spPr>
          <a:xfrm>
            <a:off x="8870493" y="4280662"/>
            <a:ext cx="2606040" cy="2075688"/>
          </a:xfrm>
          <a:prstGeom prst="rect">
            <a:avLst/>
          </a:prstGeom>
        </p:spPr>
      </p:pic>
      <p:sp>
        <p:nvSpPr>
          <p:cNvPr id="10" name="Content Placeholder 2">
            <a:extLst>
              <a:ext uri="{FF2B5EF4-FFF2-40B4-BE49-F238E27FC236}">
                <a16:creationId xmlns:a16="http://schemas.microsoft.com/office/drawing/2014/main" id="{1ECD9E37-CB8D-D03D-0AEE-A0342EE38050}"/>
              </a:ext>
            </a:extLst>
          </p:cNvPr>
          <p:cNvSpPr txBox="1">
            <a:spLocks/>
          </p:cNvSpPr>
          <p:nvPr/>
        </p:nvSpPr>
        <p:spPr>
          <a:xfrm>
            <a:off x="3863340" y="269558"/>
            <a:ext cx="8069868" cy="3826954"/>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85000"/>
                  </a:schemeClr>
                </a:solidFill>
              </a:rPr>
              <a:t>PCMP Website: www.nhprae2.org</a:t>
            </a:r>
          </a:p>
          <a:p>
            <a:r>
              <a:rPr lang="en-US">
                <a:solidFill>
                  <a:schemeClr val="tx1">
                    <a:lumMod val="85000"/>
                  </a:schemeClr>
                </a:solidFill>
              </a:rPr>
              <a:t>Alma Mejorado, Provider Network Consultant: </a:t>
            </a:r>
            <a:r>
              <a:rPr lang="en-US">
                <a:solidFill>
                  <a:schemeClr val="tx1">
                    <a:lumMod val="85000"/>
                  </a:schemeClr>
                </a:solidFill>
                <a:hlinkClick r:id="rId6">
                  <a:extLst>
                    <a:ext uri="{A12FA001-AC4F-418D-AE19-62706E023703}">
                      <ahyp:hlinkClr xmlns:ahyp="http://schemas.microsoft.com/office/drawing/2018/hyperlinkcolor" val="tx"/>
                    </a:ext>
                  </a:extLst>
                </a:hlinkClick>
              </a:rPr>
              <a:t>alma@nhpllc.org</a:t>
            </a:r>
            <a:endParaRPr lang="en-US">
              <a:solidFill>
                <a:schemeClr val="tx1">
                  <a:lumMod val="85000"/>
                </a:schemeClr>
              </a:solidFill>
            </a:endParaRPr>
          </a:p>
          <a:p>
            <a:r>
              <a:rPr lang="en-US">
                <a:solidFill>
                  <a:schemeClr val="tx1">
                    <a:lumMod val="85000"/>
                  </a:schemeClr>
                </a:solidFill>
              </a:rPr>
              <a:t>Cara Hebert,</a:t>
            </a:r>
            <a:r>
              <a:rPr lang="en-GB">
                <a:solidFill>
                  <a:schemeClr val="tx1">
                    <a:lumMod val="85000"/>
                  </a:schemeClr>
                </a:solidFill>
              </a:rPr>
              <a:t> Provider &amp; Community Relations Director</a:t>
            </a:r>
            <a:r>
              <a:rPr lang="en-US">
                <a:solidFill>
                  <a:schemeClr val="tx1">
                    <a:lumMod val="85000"/>
                  </a:schemeClr>
                </a:solidFill>
              </a:rPr>
              <a:t>: </a:t>
            </a:r>
            <a:r>
              <a:rPr lang="en-GB" u="sng">
                <a:solidFill>
                  <a:schemeClr val="tx1">
                    <a:lumMod val="85000"/>
                  </a:schemeClr>
                </a:solidFill>
                <a:hlinkClick r:id="rId7" tooltip="mailto:cara.hebert@nhpllc.org">
                  <a:extLst>
                    <a:ext uri="{A12FA001-AC4F-418D-AE19-62706E023703}">
                      <ahyp:hlinkClr xmlns:ahyp="http://schemas.microsoft.com/office/drawing/2018/hyperlinkcolor" val="tx"/>
                    </a:ext>
                  </a:extLst>
                </a:hlinkClick>
              </a:rPr>
              <a:t>cara.hebert@nhpllc.org</a:t>
            </a:r>
            <a:endParaRPr lang="en-US">
              <a:solidFill>
                <a:schemeClr val="tx1">
                  <a:lumMod val="85000"/>
                </a:schemeClr>
              </a:solidFill>
            </a:endParaRPr>
          </a:p>
          <a:p>
            <a:r>
              <a:rPr lang="en-US">
                <a:solidFill>
                  <a:schemeClr val="tx1">
                    <a:lumMod val="85000"/>
                  </a:schemeClr>
                </a:solidFill>
              </a:rPr>
              <a:t>Raina Ali, Community Relations Manager:  </a:t>
            </a:r>
            <a:r>
              <a:rPr lang="en-US">
                <a:solidFill>
                  <a:schemeClr val="tx1">
                    <a:lumMod val="85000"/>
                  </a:schemeClr>
                </a:solidFill>
                <a:hlinkClick r:id="rId8">
                  <a:extLst>
                    <a:ext uri="{A12FA001-AC4F-418D-AE19-62706E023703}">
                      <ahyp:hlinkClr xmlns:ahyp="http://schemas.microsoft.com/office/drawing/2018/hyperlinkcolor" val="tx"/>
                    </a:ext>
                  </a:extLst>
                </a:hlinkClick>
              </a:rPr>
              <a:t>raina@nhpllc.org</a:t>
            </a:r>
            <a:endParaRPr lang="en-US">
              <a:solidFill>
                <a:schemeClr val="tx1">
                  <a:lumMod val="85000"/>
                </a:schemeClr>
              </a:solidFill>
            </a:endParaRPr>
          </a:p>
          <a:p>
            <a:pPr marL="914400" lvl="2"/>
            <a:r>
              <a:rPr lang="en-US" sz="2000">
                <a:solidFill>
                  <a:schemeClr val="tx1">
                    <a:lumMod val="85000"/>
                  </a:schemeClr>
                </a:solidFill>
              </a:rPr>
              <a:t>970-909-4318</a:t>
            </a:r>
            <a:endParaRPr lang="en-US" sz="2000" dirty="0">
              <a:solidFill>
                <a:schemeClr val="tx1">
                  <a:lumMod val="85000"/>
                </a:schemeClr>
              </a:solidFill>
            </a:endParaRPr>
          </a:p>
        </p:txBody>
      </p:sp>
    </p:spTree>
    <p:extLst>
      <p:ext uri="{BB962C8B-B14F-4D97-AF65-F5344CB8AC3E}">
        <p14:creationId xmlns:p14="http://schemas.microsoft.com/office/powerpoint/2010/main" val="394430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C63C-32F2-FD7A-C43F-5BB43352D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A97BE-DFD2-4FE4-13D5-CBFBBD3353AB}"/>
              </a:ext>
            </a:extLst>
          </p:cNvPr>
          <p:cNvSpPr>
            <a:spLocks noGrp="1"/>
          </p:cNvSpPr>
          <p:nvPr>
            <p:ph type="title"/>
          </p:nvPr>
        </p:nvSpPr>
        <p:spPr>
          <a:xfrm>
            <a:off x="495300" y="2428875"/>
            <a:ext cx="3680395" cy="1403343"/>
          </a:xfrm>
        </p:spPr>
        <p:txBody>
          <a:bodyPr/>
          <a:lstStyle/>
          <a:p>
            <a:r>
              <a:rPr lang="en-US" dirty="0"/>
              <a:t>Thank you!</a:t>
            </a:r>
          </a:p>
        </p:txBody>
      </p:sp>
      <p:pic>
        <p:nvPicPr>
          <p:cNvPr id="16" name="Picture Placeholder 5">
            <a:extLst>
              <a:ext uri="{FF2B5EF4-FFF2-40B4-BE49-F238E27FC236}">
                <a16:creationId xmlns:a16="http://schemas.microsoft.com/office/drawing/2014/main" id="{B195CE0B-0D9A-A475-DAFC-5EB943F20C0A}"/>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67C9A8AC-E739-3512-126D-BB40F15CE63D}"/>
              </a:ext>
            </a:extLst>
          </p:cNvPr>
          <p:cNvSpPr>
            <a:spLocks noGrp="1"/>
          </p:cNvSpPr>
          <p:nvPr>
            <p:ph type="sldNum" sz="quarter" idx="12"/>
          </p:nvPr>
        </p:nvSpPr>
        <p:spPr/>
        <p:txBody>
          <a:bodyPr/>
          <a:lstStyle/>
          <a:p>
            <a:fld id="{AE208ADF-3ADD-483D-A721-14E3EEE2C135}" type="slidenum">
              <a:rPr lang="en-US" smtClean="0"/>
              <a:pPr/>
              <a:t>26</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69869020-EBA9-2267-0929-46FFE5C95EF4}"/>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72025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a:xfrm>
            <a:off x="647700" y="5059252"/>
            <a:ext cx="11211365" cy="1209275"/>
          </a:xfrm>
        </p:spPr>
        <p:txBody>
          <a:bodyPr>
            <a:normAutofit/>
          </a:bodyPr>
          <a:lstStyle/>
          <a:p>
            <a:r>
              <a:rPr lang="en-US" b="1" dirty="0">
                <a:solidFill>
                  <a:schemeClr val="tx1">
                    <a:alpha val="75000"/>
                  </a:schemeClr>
                </a:solidFill>
              </a:rPr>
              <a:t>Supplemental Information: PCMP Contracting Process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dirty="0">
                <a:solidFill>
                  <a:schemeClr val="tx1">
                    <a:alpha val="75000"/>
                  </a:schemeClr>
                </a:solidFill>
              </a:rPr>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3824801300"/>
              </p:ext>
            </p:extLst>
          </p:nvPr>
        </p:nvGraphicFramePr>
        <p:xfrm>
          <a:off x="838200" y="1479550"/>
          <a:ext cx="10515600" cy="471503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2553949"/>
                  </a:ext>
                </a:extLst>
              </a:tr>
              <a:tr h="384929">
                <a:tc>
                  <a:txBody>
                    <a:bodyPr/>
                    <a:lstStyle/>
                    <a:p>
                      <a:r>
                        <a:rPr lang="en-GB" dirty="0"/>
                        <a:t>NHP Conducts Provider Meet and Greets</a:t>
                      </a:r>
                    </a:p>
                  </a:txBody>
                  <a:tcPr/>
                </a:tc>
                <a:tc>
                  <a:txBody>
                    <a:bodyPr/>
                    <a:lstStyle/>
                    <a:p>
                      <a:r>
                        <a:rPr lang="en-GB" dirty="0">
                          <a:solidFill>
                            <a:schemeClr val="bg1"/>
                          </a:solidFill>
                        </a:rPr>
                        <a:t>January – </a:t>
                      </a:r>
                      <a:r>
                        <a:rPr lang="en-GB" dirty="0"/>
                        <a:t>June 2025</a:t>
                      </a:r>
                    </a:p>
                  </a:txBody>
                  <a:tcPr/>
                </a:tc>
                <a:extLst>
                  <a:ext uri="{0D108BD9-81ED-4DB2-BD59-A6C34878D82A}">
                    <a16:rowId xmlns:a16="http://schemas.microsoft.com/office/drawing/2014/main" val="2806752977"/>
                  </a:ext>
                </a:extLst>
              </a:tr>
              <a:tr h="370840">
                <a:tc>
                  <a:txBody>
                    <a:bodyPr/>
                    <a:lstStyle/>
                    <a:p>
                      <a:r>
                        <a:rPr lang="en-GB" dirty="0"/>
                        <a:t>NHP initiates individual PCMP Outreach</a:t>
                      </a:r>
                    </a:p>
                  </a:txBody>
                  <a:tcPr/>
                </a:tc>
                <a:tc>
                  <a:txBody>
                    <a:bodyPr/>
                    <a:lstStyle/>
                    <a:p>
                      <a:r>
                        <a:rPr lang="en-GB" dirty="0"/>
                        <a:t>February 10, 2025</a:t>
                      </a:r>
                    </a:p>
                  </a:txBody>
                  <a:tcPr/>
                </a:tc>
                <a:extLst>
                  <a:ext uri="{0D108BD9-81ED-4DB2-BD59-A6C34878D82A}">
                    <a16:rowId xmlns:a16="http://schemas.microsoft.com/office/drawing/2014/main" val="1414348240"/>
                  </a:ext>
                </a:extLst>
              </a:tr>
              <a:tr h="370840">
                <a:tc>
                  <a:txBody>
                    <a:bodyPr/>
                    <a:lstStyle/>
                    <a:p>
                      <a:r>
                        <a:rPr lang="en-GB" b="0" dirty="0"/>
                        <a:t>PCMP Practice Sites Complete Practice Assessment </a:t>
                      </a:r>
                    </a:p>
                    <a:p>
                      <a:r>
                        <a:rPr lang="en-GB" b="0" i="1" dirty="0"/>
                        <a:t>Note: must be completed prior to progressing to contracting</a:t>
                      </a:r>
                    </a:p>
                  </a:txBody>
                  <a:tcPr/>
                </a:tc>
                <a:tc>
                  <a:txBody>
                    <a:bodyPr/>
                    <a:lstStyle/>
                    <a:p>
                      <a:r>
                        <a:rPr lang="en-GB" b="0" dirty="0"/>
                        <a:t>March 4, 2025</a:t>
                      </a:r>
                    </a:p>
                    <a:p>
                      <a:r>
                        <a:rPr lang="en-GB" b="0" dirty="0"/>
                        <a:t>Extension to March 14, 2025</a:t>
                      </a:r>
                    </a:p>
                  </a:txBody>
                  <a:tcPr/>
                </a:tc>
                <a:extLst>
                  <a:ext uri="{0D108BD9-81ED-4DB2-BD59-A6C34878D82A}">
                    <a16:rowId xmlns:a16="http://schemas.microsoft.com/office/drawing/2014/main" val="2390284597"/>
                  </a:ext>
                </a:extLst>
              </a:tr>
              <a:tr h="4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PCMP Submits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April 7, 2025</a:t>
                      </a:r>
                    </a:p>
                  </a:txBody>
                  <a:tcPr/>
                </a:tc>
                <a:extLst>
                  <a:ext uri="{0D108BD9-81ED-4DB2-BD59-A6C34878D82A}">
                    <a16:rowId xmlns:a16="http://schemas.microsoft.com/office/drawing/2014/main" val="1688444093"/>
                  </a:ext>
                </a:extLst>
              </a:tr>
              <a:tr h="432476">
                <a:tc>
                  <a:txBody>
                    <a:bodyPr/>
                    <a:lstStyle/>
                    <a:p>
                      <a:r>
                        <a:rPr lang="en-GB" dirty="0"/>
                        <a:t>PCMP submits completed supporting documents (i.e. W9, BAA)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May 15, 2025</a:t>
                      </a:r>
                    </a:p>
                  </a:txBody>
                  <a:tcPr/>
                </a:tc>
                <a:extLst>
                  <a:ext uri="{0D108BD9-81ED-4DB2-BD59-A6C34878D82A}">
                    <a16:rowId xmlns:a16="http://schemas.microsoft.com/office/drawing/2014/main" val="936041968"/>
                  </a:ext>
                </a:extLst>
              </a:tr>
              <a:tr h="444979">
                <a:tc>
                  <a:txBody>
                    <a:bodyPr/>
                    <a:lstStyle/>
                    <a:p>
                      <a:r>
                        <a:rPr lang="en-GB" b="1" dirty="0"/>
                        <a:t>NHP Submit Final List of Contracted PCMP to HCPF</a:t>
                      </a:r>
                    </a:p>
                  </a:txBody>
                  <a:tcPr/>
                </a:tc>
                <a:tc>
                  <a:txBody>
                    <a:bodyPr/>
                    <a:lstStyle/>
                    <a:p>
                      <a:r>
                        <a:rPr lang="en-GB" b="1" dirty="0"/>
                        <a:t>April 7, 2025 (change from 4/30)</a:t>
                      </a:r>
                    </a:p>
                  </a:txBody>
                  <a:tcPr/>
                </a:tc>
                <a:extLst>
                  <a:ext uri="{0D108BD9-81ED-4DB2-BD59-A6C34878D82A}">
                    <a16:rowId xmlns:a16="http://schemas.microsoft.com/office/drawing/2014/main" val="1487125186"/>
                  </a:ext>
                </a:extLst>
              </a:tr>
              <a:tr h="370840">
                <a:tc>
                  <a:txBody>
                    <a:bodyPr/>
                    <a:lstStyle/>
                    <a:p>
                      <a:r>
                        <a:rPr lang="en-GB" b="1" dirty="0"/>
                        <a:t>Execute Provider Agreements</a:t>
                      </a:r>
                    </a:p>
                  </a:txBody>
                  <a:tcPr/>
                </a:tc>
                <a:tc>
                  <a:txBody>
                    <a:bodyPr/>
                    <a:lstStyle/>
                    <a:p>
                      <a:r>
                        <a:rPr lang="en-GB" b="1" dirty="0"/>
                        <a:t>April 2 – May 15, 2025</a:t>
                      </a:r>
                    </a:p>
                  </a:txBody>
                  <a:tcPr/>
                </a:tc>
                <a:extLst>
                  <a:ext uri="{0D108BD9-81ED-4DB2-BD59-A6C34878D82A}">
                    <a16:rowId xmlns:a16="http://schemas.microsoft.com/office/drawing/2014/main" val="1877594041"/>
                  </a:ext>
                </a:extLst>
              </a:tr>
              <a:tr h="370840">
                <a:tc>
                  <a:txBody>
                    <a:bodyPr/>
                    <a:lstStyle/>
                    <a:p>
                      <a:r>
                        <a:rPr lang="en-GB" b="1" dirty="0"/>
                        <a:t>HCPF begins  member attribution process </a:t>
                      </a:r>
                    </a:p>
                  </a:txBody>
                  <a:tcPr/>
                </a:tc>
                <a:tc>
                  <a:txBody>
                    <a:bodyPr/>
                    <a:lstStyle/>
                    <a:p>
                      <a:r>
                        <a:rPr lang="en-GB" b="1" dirty="0"/>
                        <a:t>May 1, 2025</a:t>
                      </a:r>
                    </a:p>
                  </a:txBody>
                  <a:tcPr/>
                </a:tc>
                <a:extLst>
                  <a:ext uri="{0D108BD9-81ED-4DB2-BD59-A6C34878D82A}">
                    <a16:rowId xmlns:a16="http://schemas.microsoft.com/office/drawing/2014/main" val="841588197"/>
                  </a:ext>
                </a:extLst>
              </a:tr>
              <a:tr h="370840">
                <a:tc>
                  <a:txBody>
                    <a:bodyPr/>
                    <a:lstStyle/>
                    <a:p>
                      <a:r>
                        <a:rPr lang="en-GB" b="1" dirty="0"/>
                        <a:t>HCPF begins member noticing of ACC Phase 3</a:t>
                      </a:r>
                    </a:p>
                  </a:txBody>
                  <a:tcPr/>
                </a:tc>
                <a:tc>
                  <a:txBody>
                    <a:bodyPr/>
                    <a:lstStyle/>
                    <a:p>
                      <a:r>
                        <a:rPr lang="en-GB" b="1" dirty="0"/>
                        <a:t>May 15, 2025</a:t>
                      </a:r>
                    </a:p>
                  </a:txBody>
                  <a:tcPr/>
                </a:tc>
                <a:extLst>
                  <a:ext uri="{0D108BD9-81ED-4DB2-BD59-A6C34878D82A}">
                    <a16:rowId xmlns:a16="http://schemas.microsoft.com/office/drawing/2014/main" val="3914870318"/>
                  </a:ext>
                </a:extLst>
              </a:tr>
              <a:tr h="370840">
                <a:tc>
                  <a:txBody>
                    <a:bodyPr/>
                    <a:lstStyle/>
                    <a:p>
                      <a:r>
                        <a:rPr lang="en-GB" b="1" dirty="0"/>
                        <a:t>ACC Phase III Program Launch Date</a:t>
                      </a:r>
                    </a:p>
                  </a:txBody>
                  <a:tcPr/>
                </a:tc>
                <a:tc>
                  <a:txBody>
                    <a:bodyPr/>
                    <a:lstStyle/>
                    <a:p>
                      <a:r>
                        <a:rPr lang="en-GB" b="1" dirty="0"/>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C1FDFF72-98A3-5425-C1C7-0554F5038FF4}"/>
              </a:ext>
            </a:extLst>
          </p:cNvPr>
          <p:cNvPicPr>
            <a:picLocks noChangeAspect="1"/>
          </p:cNvPicPr>
          <p:nvPr/>
        </p:nvPicPr>
        <p:blipFill>
          <a:blip r:embed="rId3"/>
          <a:stretch>
            <a:fillRect/>
          </a:stretch>
        </p:blipFill>
        <p:spPr>
          <a:xfrm>
            <a:off x="0" y="6302868"/>
            <a:ext cx="1290320" cy="510967"/>
          </a:xfrm>
          <a:prstGeom prst="rect">
            <a:avLst/>
          </a:prstGeom>
        </p:spPr>
      </p:pic>
    </p:spTree>
    <p:extLst>
      <p:ext uri="{BB962C8B-B14F-4D97-AF65-F5344CB8AC3E}">
        <p14:creationId xmlns:p14="http://schemas.microsoft.com/office/powerpoint/2010/main" val="224259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523EA-EB14-FD83-0131-1F049594EBD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D479035-7D64-B1AE-14F5-7F7A48EB52ED}"/>
              </a:ext>
            </a:extLst>
          </p:cNvPr>
          <p:cNvSpPr>
            <a:spLocks noGrp="1"/>
          </p:cNvSpPr>
          <p:nvPr>
            <p:ph type="title"/>
          </p:nvPr>
        </p:nvSpPr>
        <p:spPr>
          <a:xfrm>
            <a:off x="839788" y="665629"/>
            <a:ext cx="10515600" cy="818995"/>
          </a:xfrm>
        </p:spPr>
        <p:txBody>
          <a:bodyPr/>
          <a:lstStyle/>
          <a:p>
            <a:r>
              <a:rPr lang="en-US" sz="4000" b="1" kern="100" dirty="0">
                <a:solidFill>
                  <a:schemeClr val="tx2"/>
                </a:solidFill>
                <a:effectLst/>
                <a:ea typeface="Aptos" panose="020B0004020202020204" pitchFamily="34" charset="0"/>
                <a:cs typeface="Times New Roman" panose="02020603050405020304" pitchFamily="18" charset="0"/>
              </a:rPr>
              <a:t>Key steps in the contracting process</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4134FDE-A033-21ED-D170-242B3B4099A9}"/>
              </a:ext>
            </a:extLst>
          </p:cNvPr>
          <p:cNvPicPr>
            <a:picLocks noChangeAspect="1"/>
          </p:cNvPicPr>
          <p:nvPr/>
        </p:nvPicPr>
        <p:blipFill>
          <a:blip r:embed="rId2"/>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645A10F-A6D7-2341-1B72-F7AE9081DD87}"/>
              </a:ext>
            </a:extLst>
          </p:cNvPr>
          <p:cNvSpPr>
            <a:spLocks noGrp="1"/>
          </p:cNvSpPr>
          <p:nvPr>
            <p:ph sz="quarter" idx="4"/>
          </p:nvPr>
        </p:nvSpPr>
        <p:spPr>
          <a:xfrm>
            <a:off x="6169024" y="1962615"/>
            <a:ext cx="5183188" cy="4179241"/>
          </a:xfrm>
        </p:spPr>
        <p:txBody>
          <a:bodyPr>
            <a:normAutofit/>
          </a:bodyPr>
          <a:lstStyle/>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1. Ensuring enrollment in Health First Colorado (Medicaid).</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2. Completing the Practice Assessment by PCMP Practice Site.</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3. Submitting Supporting Documents.</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4. Reviewing and signing contract sent via DocuSign.</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A1ECC23-E18A-63EE-AEE1-77E1E7FD65B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29</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13205B67-C1C8-D654-D561-0CF6F62063EF}"/>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284775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95300" y="2428875"/>
            <a:ext cx="3680395" cy="1403343"/>
          </a:xfrm>
        </p:spPr>
        <p:txBody>
          <a:bodyPr/>
          <a:lstStyle/>
          <a:p>
            <a:r>
              <a:rPr lang="en-US" dirty="0"/>
              <a:t>Check-In</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3"/>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3</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773-8830-5A9B-E419-317DF44BF057}"/>
              </a:ext>
            </a:extLst>
          </p:cNvPr>
          <p:cNvSpPr>
            <a:spLocks noGrp="1"/>
          </p:cNvSpPr>
          <p:nvPr>
            <p:ph type="title"/>
          </p:nvPr>
        </p:nvSpPr>
        <p:spPr/>
        <p:txBody>
          <a:bodyPr/>
          <a:lstStyle/>
          <a:p>
            <a:r>
              <a:rPr lang="en-GB" sz="3200" b="1" kern="100" dirty="0">
                <a:solidFill>
                  <a:schemeClr val="tx1"/>
                </a:solidFill>
                <a:effectLst/>
                <a:ea typeface="Aptos" panose="020B0004020202020204" pitchFamily="34" charset="0"/>
                <a:cs typeface="Times New Roman" panose="02020603050405020304" pitchFamily="18" charset="0"/>
              </a:rPr>
              <a:t>Step 1: Medicaid Enrolled</a:t>
            </a:r>
            <a:endParaRPr lang="en-GB" dirty="0">
              <a:solidFill>
                <a:schemeClr val="tx1"/>
              </a:solidFill>
            </a:endParaRPr>
          </a:p>
        </p:txBody>
      </p:sp>
      <p:sp>
        <p:nvSpPr>
          <p:cNvPr id="3" name="Content Placeholder 2">
            <a:extLst>
              <a:ext uri="{FF2B5EF4-FFF2-40B4-BE49-F238E27FC236}">
                <a16:creationId xmlns:a16="http://schemas.microsoft.com/office/drawing/2014/main" id="{5AE6D010-83D8-F1E8-356C-7452B3ACD266}"/>
              </a:ext>
            </a:extLst>
          </p:cNvPr>
          <p:cNvSpPr>
            <a:spLocks noGrp="1"/>
          </p:cNvSpPr>
          <p:nvPr>
            <p:ph idx="1"/>
          </p:nvPr>
        </p:nvSpPr>
        <p:spPr>
          <a:xfrm>
            <a:off x="5180012" y="1124403"/>
            <a:ext cx="6172200" cy="4609193"/>
          </a:xfrm>
        </p:spPr>
        <p:txBody>
          <a:bodyPr>
            <a:normAutofit/>
          </a:bodyPr>
          <a:lstStyle/>
          <a:p>
            <a:pPr>
              <a:buFont typeface="Wingdings" panose="05000000000000000000" pitchFamily="2" charset="2"/>
              <a:buChar char="ü"/>
            </a:pPr>
            <a:r>
              <a:rPr lang="en-GB" sz="2100" dirty="0">
                <a:solidFill>
                  <a:schemeClr val="tx1"/>
                </a:solidFill>
              </a:rPr>
              <a:t>Physician (Code 05) </a:t>
            </a:r>
          </a:p>
          <a:p>
            <a:pPr>
              <a:buFont typeface="Wingdings" panose="05000000000000000000" pitchFamily="2" charset="2"/>
              <a:buChar char="ü"/>
            </a:pPr>
            <a:r>
              <a:rPr lang="en-GB" sz="2100" dirty="0">
                <a:solidFill>
                  <a:schemeClr val="tx1"/>
                </a:solidFill>
              </a:rPr>
              <a:t>Osteopath (Code 26)</a:t>
            </a:r>
          </a:p>
          <a:p>
            <a:pPr>
              <a:buFont typeface="Wingdings" panose="05000000000000000000" pitchFamily="2" charset="2"/>
              <a:buChar char="ü"/>
            </a:pPr>
            <a:r>
              <a:rPr lang="en-GB" sz="2100" dirty="0">
                <a:solidFill>
                  <a:schemeClr val="tx1"/>
                </a:solidFill>
              </a:rPr>
              <a:t>FQHC (Code 32) </a:t>
            </a:r>
          </a:p>
          <a:p>
            <a:pPr>
              <a:buFont typeface="Wingdings" panose="05000000000000000000" pitchFamily="2" charset="2"/>
              <a:buChar char="ü"/>
            </a:pPr>
            <a:r>
              <a:rPr lang="en-GB" sz="2100" dirty="0">
                <a:solidFill>
                  <a:schemeClr val="tx1"/>
                </a:solidFill>
              </a:rPr>
              <a:t>RHC (Code 45)</a:t>
            </a:r>
          </a:p>
          <a:p>
            <a:pPr>
              <a:buFont typeface="Wingdings" panose="05000000000000000000" pitchFamily="2" charset="2"/>
              <a:buChar char="ü"/>
            </a:pPr>
            <a:r>
              <a:rPr lang="en-GB" sz="2100" dirty="0">
                <a:solidFill>
                  <a:schemeClr val="tx1"/>
                </a:solidFill>
              </a:rPr>
              <a:t>School Health Services (Code 51)</a:t>
            </a:r>
          </a:p>
          <a:p>
            <a:pPr>
              <a:buFont typeface="Wingdings" panose="05000000000000000000" pitchFamily="2" charset="2"/>
              <a:buChar char="ü"/>
            </a:pPr>
            <a:r>
              <a:rPr lang="en-GB" sz="2100" dirty="0">
                <a:solidFill>
                  <a:schemeClr val="tx1"/>
                </a:solidFill>
              </a:rPr>
              <a:t>Family/</a:t>
            </a:r>
            <a:r>
              <a:rPr lang="en-GB" sz="2100" dirty="0" err="1">
                <a:solidFill>
                  <a:schemeClr val="tx1"/>
                </a:solidFill>
              </a:rPr>
              <a:t>Pediatric</a:t>
            </a:r>
            <a:r>
              <a:rPr lang="en-GB" sz="2100" dirty="0">
                <a:solidFill>
                  <a:schemeClr val="tx1"/>
                </a:solidFill>
              </a:rPr>
              <a:t> Nurse Practitioner (Code 41)</a:t>
            </a:r>
          </a:p>
          <a:p>
            <a:pPr>
              <a:buFont typeface="Wingdings" panose="05000000000000000000" pitchFamily="2" charset="2"/>
              <a:buChar char="ü"/>
            </a:pPr>
            <a:r>
              <a:rPr lang="en-GB" sz="2100" dirty="0">
                <a:solidFill>
                  <a:schemeClr val="tx1"/>
                </a:solidFill>
              </a:rPr>
              <a:t>Clinic-Practitioner Group (Code 16)</a:t>
            </a:r>
          </a:p>
          <a:p>
            <a:pPr>
              <a:buFont typeface="Wingdings" panose="05000000000000000000" pitchFamily="2" charset="2"/>
              <a:buChar char="ü"/>
            </a:pPr>
            <a:r>
              <a:rPr lang="en-GB" sz="2100" dirty="0">
                <a:solidFill>
                  <a:schemeClr val="tx1"/>
                </a:solidFill>
              </a:rPr>
              <a:t>Non-physician Practitioner Group (Code 25)</a:t>
            </a:r>
          </a:p>
        </p:txBody>
      </p:sp>
      <p:sp>
        <p:nvSpPr>
          <p:cNvPr id="4" name="Text Placeholder 3">
            <a:extLst>
              <a:ext uri="{FF2B5EF4-FFF2-40B4-BE49-F238E27FC236}">
                <a16:creationId xmlns:a16="http://schemas.microsoft.com/office/drawing/2014/main" id="{238BE196-285A-DE56-26CA-70DB8673442B}"/>
              </a:ext>
            </a:extLst>
          </p:cNvPr>
          <p:cNvSpPr>
            <a:spLocks noGrp="1"/>
          </p:cNvSpPr>
          <p:nvPr>
            <p:ph type="body" sz="half" idx="2"/>
          </p:nvPr>
        </p:nvSpPr>
        <p:spPr/>
        <p:txBody>
          <a:bodyPr/>
          <a:lstStyle/>
          <a:p>
            <a:r>
              <a:rPr lang="en-GB" dirty="0">
                <a:solidFill>
                  <a:schemeClr val="tx1"/>
                </a:solidFill>
              </a:rPr>
              <a:t>The practice, agency, or individual Provider, as applicable, renders services utilizing one of the Medicaid Provider types.</a:t>
            </a:r>
          </a:p>
          <a:p>
            <a:endParaRPr lang="en-GB" dirty="0">
              <a:solidFill>
                <a:schemeClr val="tx1"/>
              </a:solidFill>
            </a:endParaRPr>
          </a:p>
          <a:p>
            <a:r>
              <a:rPr lang="en-GB" dirty="0">
                <a:solidFill>
                  <a:schemeClr val="tx1"/>
                </a:solidFill>
              </a:rPr>
              <a:t>Visit </a:t>
            </a:r>
            <a:r>
              <a:rPr lang="en-US" sz="1800" u="sng"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Health First Colorado (Medicaid)</a:t>
            </a:r>
            <a:r>
              <a:rPr lang="en-US" sz="1800" dirty="0">
                <a:solidFill>
                  <a:schemeClr val="tx1"/>
                </a:solidFill>
                <a:effectLst/>
                <a:ea typeface="Aptos" panose="020B0004020202020204" pitchFamily="34" charset="0"/>
                <a:cs typeface="Times New Roman" panose="02020603050405020304" pitchFamily="18" charset="0"/>
              </a:rPr>
              <a:t> </a:t>
            </a:r>
            <a:endParaRPr lang="en-GB" dirty="0">
              <a:solidFill>
                <a:schemeClr val="tx1"/>
              </a:solidFill>
            </a:endParaRPr>
          </a:p>
        </p:txBody>
      </p:sp>
    </p:spTree>
    <p:extLst>
      <p:ext uri="{BB962C8B-B14F-4D97-AF65-F5344CB8AC3E}">
        <p14:creationId xmlns:p14="http://schemas.microsoft.com/office/powerpoint/2010/main" val="426555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A516D-F0E7-8792-7365-769A1D66E9B7}"/>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31A9482-BA00-D411-9850-1B223070EDD4}"/>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2"/>
                </a:solidFill>
              </a:rPr>
              <a:t>Practice Assessment Audit</a:t>
            </a:r>
            <a:endParaRPr lang="en-US" dirty="0">
              <a:solidFill>
                <a:schemeClr val="tx2"/>
              </a:solidFill>
            </a:endParaRPr>
          </a:p>
        </p:txBody>
      </p:sp>
      <p:pic>
        <p:nvPicPr>
          <p:cNvPr id="2" name="Picture Placeholder 8">
            <a:extLst>
              <a:ext uri="{FF2B5EF4-FFF2-40B4-BE49-F238E27FC236}">
                <a16:creationId xmlns:a16="http://schemas.microsoft.com/office/drawing/2014/main" id="{D50947CB-54C2-9CDA-24B6-3FC5D8E0E170}"/>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7A840197-F308-AE30-FB31-E5C66E4AE839}"/>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426FD83A-061F-8E24-6836-455C70F86538}"/>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31</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9D2F196F-C0FD-831A-B59C-A19517C9D07F}"/>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272712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GB" sz="4000" b="1" kern="100" dirty="0">
                <a:solidFill>
                  <a:schemeClr val="tx1"/>
                </a:solidFill>
                <a:effectLst/>
                <a:ea typeface="Aptos" panose="020B0004020202020204" pitchFamily="34" charset="0"/>
                <a:cs typeface="Times New Roman" panose="02020603050405020304" pitchFamily="18" charset="0"/>
              </a:rPr>
              <a:t>Step 2: Practice Assessment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97433"/>
            <a:ext cx="1304046" cy="516402"/>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400">
                <a:latin typeface="+mj-lt"/>
              </a:endParaRPr>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Phase III will include 3 different PCMP tiers based on capabilities and engagement</a:t>
              </a:r>
              <a:endParaRPr lang="en-US" sz="2400" dirty="0">
                <a:solidFill>
                  <a:schemeClr val="accent4">
                    <a:lumMod val="20000"/>
                    <a:lumOff val="80000"/>
                  </a:schemeClr>
                </a:solidFill>
                <a:latin typeface="+mj-lt"/>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Tiers will be based on score from </a:t>
              </a:r>
              <a:r>
                <a:rPr lang="en-US" sz="2400" kern="1200" dirty="0">
                  <a:solidFill>
                    <a:schemeClr val="accent4">
                      <a:lumMod val="20000"/>
                      <a:lumOff val="80000"/>
                    </a:schemeClr>
                  </a:solidFill>
                </a:rPr>
                <a:t>practice</a:t>
              </a:r>
              <a:r>
                <a:rPr lang="en-US" sz="2400" kern="1200" dirty="0">
                  <a:solidFill>
                    <a:schemeClr val="accent4">
                      <a:lumMod val="20000"/>
                      <a:lumOff val="80000"/>
                    </a:schemeClr>
                  </a:solidFill>
                  <a:latin typeface="+mj-lt"/>
                </a:rPr>
                <a:t> assessment for each practice site</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To obtain Practice Assessment template</a:t>
              </a:r>
              <a:r>
                <a:rPr lang="en-US" sz="2400" dirty="0">
                  <a:solidFill>
                    <a:schemeClr val="accent4">
                      <a:lumMod val="20000"/>
                      <a:lumOff val="80000"/>
                    </a:schemeClr>
                  </a:solidFill>
                  <a:latin typeface="+mj-lt"/>
                </a:rPr>
                <a:t> visit </a:t>
              </a:r>
              <a:r>
                <a:rPr lang="en-GB" sz="2400" b="0" i="0" dirty="0">
                  <a:solidFill>
                    <a:schemeClr val="tx1"/>
                  </a:solidFill>
                  <a:effectLst/>
                  <a:hlinkClick r:id="rId4" tooltip="https://nhprae2.org/">
                    <a:extLst>
                      <a:ext uri="{A12FA001-AC4F-418D-AE19-62706E023703}">
                        <ahyp:hlinkClr xmlns:ahyp="http://schemas.microsoft.com/office/drawing/2018/hyperlinkcolor" val="tx"/>
                      </a:ext>
                    </a:extLst>
                  </a:hlinkClick>
                </a:rPr>
                <a:t>PCMP Contracting Website</a:t>
              </a:r>
              <a:r>
                <a:rPr lang="en-GB" sz="2400" b="0" i="0" dirty="0">
                  <a:solidFill>
                    <a:schemeClr val="tx1"/>
                  </a:solidFill>
                  <a:effectLst/>
                </a:rPr>
                <a:t>. </a:t>
              </a:r>
              <a:endParaRPr lang="en-US" sz="2400" dirty="0">
                <a:solidFill>
                  <a:schemeClr val="accent4">
                    <a:lumMod val="20000"/>
                    <a:lumOff val="80000"/>
                  </a:schemeClr>
                </a:solidFill>
                <a:latin typeface="+mj-lt"/>
              </a:endParaRP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5"/>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C3F-B458-084F-0CFC-9D7009EAFE16}"/>
              </a:ext>
            </a:extLst>
          </p:cNvPr>
          <p:cNvSpPr>
            <a:spLocks noGrp="1"/>
          </p:cNvSpPr>
          <p:nvPr>
            <p:ph type="title"/>
          </p:nvPr>
        </p:nvSpPr>
        <p:spPr/>
        <p:txBody>
          <a:bodyPr/>
          <a:lstStyle/>
          <a:p>
            <a:r>
              <a:rPr lang="en-GB" dirty="0">
                <a:solidFill>
                  <a:schemeClr val="tx1"/>
                </a:solidFill>
              </a:rPr>
              <a:t>Practice Assessment Scoring</a:t>
            </a:r>
          </a:p>
        </p:txBody>
      </p:sp>
      <p:sp>
        <p:nvSpPr>
          <p:cNvPr id="3" name="Content Placeholder 2">
            <a:extLst>
              <a:ext uri="{FF2B5EF4-FFF2-40B4-BE49-F238E27FC236}">
                <a16:creationId xmlns:a16="http://schemas.microsoft.com/office/drawing/2014/main" id="{CD8CD960-B241-29FF-8961-239E939350DC}"/>
              </a:ext>
            </a:extLst>
          </p:cNvPr>
          <p:cNvSpPr>
            <a:spLocks noGrp="1"/>
          </p:cNvSpPr>
          <p:nvPr>
            <p:ph idx="1"/>
          </p:nvPr>
        </p:nvSpPr>
        <p:spPr>
          <a:xfrm>
            <a:off x="838200" y="1676400"/>
            <a:ext cx="10515600" cy="4307207"/>
          </a:xfrm>
        </p:spPr>
        <p:txBody>
          <a:bodyPr>
            <a:noAutofit/>
          </a:bodyPr>
          <a:lstStyle/>
          <a:p>
            <a:r>
              <a:rPr lang="en-GB" sz="2000" dirty="0">
                <a:solidFill>
                  <a:schemeClr val="tx1"/>
                </a:solidFill>
              </a:rPr>
              <a:t>Total of 100 points available out of the 9 Physical Health Care Delivery Domains.</a:t>
            </a:r>
          </a:p>
          <a:p>
            <a:pPr lvl="1"/>
            <a:r>
              <a:rPr lang="en-GB" sz="2000" u="sng" dirty="0">
                <a:solidFill>
                  <a:schemeClr val="tx1"/>
                </a:solidFill>
              </a:rPr>
              <a:t>Tier 1</a:t>
            </a:r>
            <a:r>
              <a:rPr lang="en-GB" sz="2000" dirty="0">
                <a:solidFill>
                  <a:schemeClr val="tx1"/>
                </a:solidFill>
              </a:rPr>
              <a:t>: 0-33 points		</a:t>
            </a:r>
            <a:r>
              <a:rPr lang="en-GB" sz="2000" u="sng" dirty="0">
                <a:solidFill>
                  <a:schemeClr val="tx1"/>
                </a:solidFill>
              </a:rPr>
              <a:t>Tier 2</a:t>
            </a:r>
            <a:r>
              <a:rPr lang="en-GB" sz="2000" dirty="0">
                <a:solidFill>
                  <a:schemeClr val="tx1"/>
                </a:solidFill>
              </a:rPr>
              <a:t>: 34-66 points		</a:t>
            </a:r>
            <a:r>
              <a:rPr lang="en-GB" sz="2000" u="sng" dirty="0">
                <a:solidFill>
                  <a:schemeClr val="tx1"/>
                </a:solidFill>
              </a:rPr>
              <a:t>Tier 3</a:t>
            </a:r>
            <a:r>
              <a:rPr lang="en-GB" sz="2000" dirty="0">
                <a:solidFill>
                  <a:schemeClr val="tx1"/>
                </a:solidFill>
              </a:rPr>
              <a:t>: 67-100 points</a:t>
            </a:r>
          </a:p>
          <a:p>
            <a:pPr marL="0" indent="0" algn="ctr">
              <a:buNone/>
            </a:pPr>
            <a:r>
              <a:rPr lang="en-GB" u="sng" dirty="0">
                <a:solidFill>
                  <a:schemeClr val="tx1"/>
                </a:solidFill>
              </a:rPr>
              <a:t>For Tier 2 and Tier 3, practice has to meet ALL ¨Must Pass¨ criteria. </a:t>
            </a:r>
          </a:p>
          <a:p>
            <a:r>
              <a:rPr lang="en-GB" sz="2000" b="1" dirty="0">
                <a:solidFill>
                  <a:schemeClr val="tx1"/>
                </a:solidFill>
              </a:rPr>
              <a:t>If one or more “Must Pass” criteria is not met, then a practice will fall in Tier 1, regardless of the points received.</a:t>
            </a:r>
          </a:p>
          <a:p>
            <a:r>
              <a:rPr lang="en-GB" sz="2000" dirty="0">
                <a:solidFill>
                  <a:schemeClr val="tx1"/>
                </a:solidFill>
              </a:rPr>
              <a:t>For practice with NCQA or AAAHC as PCMH </a:t>
            </a:r>
            <a:r>
              <a:rPr lang="en-GB" sz="2000" u="sng" dirty="0">
                <a:solidFill>
                  <a:schemeClr val="tx1"/>
                </a:solidFill>
              </a:rPr>
              <a:t>and</a:t>
            </a:r>
            <a:r>
              <a:rPr lang="en-GB" sz="2000" dirty="0">
                <a:solidFill>
                  <a:schemeClr val="tx1"/>
                </a:solidFill>
              </a:rPr>
              <a:t> ALL ¨Must Pass¨ criteria is met, then fall in Tier 3. </a:t>
            </a:r>
          </a:p>
          <a:p>
            <a:r>
              <a:rPr lang="en-GB" sz="2000" dirty="0">
                <a:solidFill>
                  <a:schemeClr val="tx1"/>
                </a:solidFill>
              </a:rPr>
              <a:t>For practice with NCQA or AAHC as PCMH but one or more ¨Must Pass” criteria is not met, then fall in Tier 2.</a:t>
            </a:r>
          </a:p>
        </p:txBody>
      </p:sp>
      <p:sp>
        <p:nvSpPr>
          <p:cNvPr id="6" name="Slide Number Placeholder 5">
            <a:extLst>
              <a:ext uri="{FF2B5EF4-FFF2-40B4-BE49-F238E27FC236}">
                <a16:creationId xmlns:a16="http://schemas.microsoft.com/office/drawing/2014/main" id="{53205631-79C7-2ED8-D7A0-E7262D7639D0}"/>
              </a:ext>
            </a:extLst>
          </p:cNvPr>
          <p:cNvSpPr>
            <a:spLocks noGrp="1"/>
          </p:cNvSpPr>
          <p:nvPr>
            <p:ph type="sldNum" sz="quarter" idx="4"/>
          </p:nvPr>
        </p:nvSpPr>
        <p:spPr/>
        <p:txBody>
          <a:bodyPr/>
          <a:lstStyle/>
          <a:p>
            <a:fld id="{AE208ADF-3ADD-483D-A721-14E3EEE2C135}" type="slidenum">
              <a:rPr lang="en-US" smtClean="0"/>
              <a:pPr/>
              <a:t>33</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F6F814B-3FAB-D16D-70D0-3EB552E683D0}"/>
              </a:ext>
            </a:extLst>
          </p:cNvPr>
          <p:cNvPicPr>
            <a:picLocks noChangeAspect="1"/>
          </p:cNvPicPr>
          <p:nvPr/>
        </p:nvPicPr>
        <p:blipFill>
          <a:blip r:embed="rId3"/>
          <a:stretch>
            <a:fillRect/>
          </a:stretch>
        </p:blipFill>
        <p:spPr>
          <a:xfrm>
            <a:off x="0" y="6254042"/>
            <a:ext cx="1413619" cy="559793"/>
          </a:xfrm>
          <a:prstGeom prst="rect">
            <a:avLst/>
          </a:prstGeom>
        </p:spPr>
      </p:pic>
    </p:spTree>
    <p:extLst>
      <p:ext uri="{BB962C8B-B14F-4D97-AF65-F5344CB8AC3E}">
        <p14:creationId xmlns:p14="http://schemas.microsoft.com/office/powerpoint/2010/main" val="266663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B4E7802-945D-CB1E-D133-F49CF646DD2B}"/>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2"/>
                </a:solidFill>
              </a:rPr>
              <a:t>Practice Assessment Audit</a:t>
            </a:r>
            <a:endParaRPr lang="en-US" dirty="0">
              <a:solidFill>
                <a:schemeClr val="tx2"/>
              </a:solidFill>
            </a:endParaRPr>
          </a:p>
        </p:txBody>
      </p:sp>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860F10F4-4BDE-8012-EBEC-CC90A9F7AA93}"/>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34</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3012302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alpha val="75000"/>
                  </a:schemeClr>
                </a:solidFill>
                <a:effectLst/>
                <a:ea typeface="Aptos" panose="020B0004020202020204" pitchFamily="34" charset="0"/>
                <a:cs typeface="Times New Roman" panose="02020603050405020304" pitchFamily="18" charset="0"/>
              </a:rPr>
              <a:t>Step 3: Supporting Documents</a:t>
            </a:r>
            <a:endParaRPr lang="en-US" b="1" dirty="0">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1"/>
                  </a:solidFill>
                  <a:effectLst/>
                </a:rPr>
                <a:t>PCMP Practice Site(s) and Practitioner Demographic information form.</a:t>
              </a:r>
            </a:p>
            <a:p>
              <a:pPr marL="800100" lvl="1" indent="-342900" algn="l" rtl="0" fontAlgn="base">
                <a:buFont typeface="Arial" panose="020B0604020202020204" pitchFamily="34" charset="0"/>
                <a:buChar char="•"/>
              </a:pPr>
              <a:r>
                <a:rPr lang="en-GB" sz="2800" b="0" i="0" dirty="0">
                  <a:solidFill>
                    <a:schemeClr val="tx1"/>
                  </a:solidFill>
                  <a:effectLst/>
                </a:rPr>
                <a:t>Please review and complete the 3 tabs.</a:t>
              </a:r>
            </a:p>
            <a:p>
              <a:pPr marL="1257300" lvl="2" fontAlgn="base">
                <a:buFont typeface="Wingdings" panose="05000000000000000000" pitchFamily="2" charset="2"/>
                <a:buChar char="ü"/>
              </a:pPr>
              <a:r>
                <a:rPr lang="en-GB" sz="2400" b="0" i="0" dirty="0">
                  <a:solidFill>
                    <a:schemeClr val="tx1"/>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1"/>
                  </a:solidFill>
                  <a:effectLst/>
                </a:rPr>
                <a:t>PRACTICE SITES</a:t>
              </a:r>
              <a:r>
                <a:rPr lang="en-GB" sz="2400" dirty="0">
                  <a:solidFill>
                    <a:schemeClr val="tx1"/>
                  </a:solidFill>
                </a:rPr>
                <a:t> -</a:t>
              </a:r>
              <a:r>
                <a:rPr lang="en-GB" sz="2400" b="0" i="0" dirty="0">
                  <a:solidFill>
                    <a:schemeClr val="tx1"/>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1"/>
                  </a:solidFill>
                  <a:effectLst/>
                </a:rPr>
                <a:t>PRACTITIONERS - medical care providers</a:t>
              </a:r>
              <a:r>
                <a:rPr lang="en-GB" sz="2400" dirty="0">
                  <a:solidFill>
                    <a:schemeClr val="tx1"/>
                  </a:solidFill>
                </a:rPr>
                <a:t> within the Practice Sites.</a:t>
              </a:r>
            </a:p>
            <a:p>
              <a:pPr marL="914400" lvl="2" indent="0" fontAlgn="base">
                <a:buNone/>
              </a:pPr>
              <a:endParaRPr lang="en-GB" sz="2800" b="0" i="0" dirty="0">
                <a:solidFill>
                  <a:schemeClr val="tx1"/>
                </a:solidFill>
                <a:effectLst/>
              </a:endParaRPr>
            </a:p>
            <a:p>
              <a:pPr fontAlgn="base"/>
              <a:r>
                <a:rPr lang="en-GB" sz="2800" b="0" i="0" dirty="0">
                  <a:solidFill>
                    <a:schemeClr val="tx1"/>
                  </a:solidFill>
                  <a:effectLst/>
                </a:rPr>
                <a:t>W-9 Form </a:t>
              </a:r>
            </a:p>
            <a:p>
              <a:pPr algn="l" rtl="0" fontAlgn="base"/>
              <a:endParaRPr lang="en-GB" sz="2800" b="0" i="0" dirty="0">
                <a:solidFill>
                  <a:schemeClr val="tx1"/>
                </a:solidFill>
                <a:effectLst/>
              </a:endParaRPr>
            </a:p>
            <a:p>
              <a:pPr algn="ctr" rtl="0" fontAlgn="base"/>
              <a:r>
                <a:rPr lang="en-GB" sz="2800" b="0" i="0" dirty="0">
                  <a:solidFill>
                    <a:schemeClr val="tx1"/>
                  </a:solidFill>
                  <a:effectLst/>
                </a:rPr>
                <a:t>You can find the templates to the documents in </a:t>
              </a:r>
            </a:p>
            <a:p>
              <a:pPr algn="ctr" rtl="0" fontAlgn="base"/>
              <a:r>
                <a:rPr lang="en-GB" sz="2800" b="0" i="0" dirty="0">
                  <a:solidFill>
                    <a:schemeClr val="tx1"/>
                  </a:solidFill>
                  <a:effectLst/>
                </a:rPr>
                <a:t>our dedicated </a:t>
              </a:r>
              <a:r>
                <a:rPr lang="en-GB" sz="2800" b="0" i="0" dirty="0">
                  <a:solidFill>
                    <a:schemeClr val="tx1"/>
                  </a:solidFill>
                  <a:effectLst/>
                  <a:hlinkClick r:id="rId3" tooltip="https://nhprae2.org/">
                    <a:extLst>
                      <a:ext uri="{A12FA001-AC4F-418D-AE19-62706E023703}">
                        <ahyp:hlinkClr xmlns:ahyp="http://schemas.microsoft.com/office/drawing/2018/hyperlinkcolor" val="tx"/>
                      </a:ext>
                    </a:extLst>
                  </a:hlinkClick>
                </a:rPr>
                <a:t>PCMP Contracting Website</a:t>
              </a:r>
              <a:r>
                <a:rPr lang="en-GB" sz="2800" b="0" i="0" dirty="0">
                  <a:solidFill>
                    <a:schemeClr val="tx1"/>
                  </a:solidFill>
                  <a:effectLst/>
                </a:rPr>
                <a:t>. </a:t>
              </a:r>
            </a:p>
            <a:p>
              <a:pPr marL="342900" lvl="0" indent="-342900" algn="l" defTabSz="889000">
                <a:lnSpc>
                  <a:spcPct val="90000"/>
                </a:lnSpc>
                <a:spcBef>
                  <a:spcPct val="0"/>
                </a:spcBef>
                <a:spcAft>
                  <a:spcPct val="35000"/>
                </a:spcAft>
                <a:buFont typeface="Arial" panose="020B0604020202020204" pitchFamily="34" charset="0"/>
                <a:buChar char="•"/>
              </a:pPr>
              <a:endParaRPr lang="en-US" sz="2800" kern="1200" dirty="0">
                <a:solidFill>
                  <a:schemeClr val="accent4">
                    <a:lumMod val="20000"/>
                    <a:lumOff val="80000"/>
                  </a:schemeClr>
                </a:solidFill>
              </a:endParaRPr>
            </a:p>
            <a:p>
              <a:pPr lvl="0" algn="l" defTabSz="889000">
                <a:lnSpc>
                  <a:spcPct val="90000"/>
                </a:lnSpc>
                <a:spcBef>
                  <a:spcPct val="0"/>
                </a:spcBef>
                <a:spcAft>
                  <a:spcPct val="35000"/>
                </a:spcAft>
              </a:pPr>
              <a:endParaRPr lang="en-US" sz="2800" kern="1200" dirty="0">
                <a:solidFill>
                  <a:schemeClr val="accent4">
                    <a:lumMod val="20000"/>
                    <a:lumOff val="80000"/>
                  </a:schemeClr>
                </a:solidFill>
              </a:endParaRPr>
            </a:p>
          </p:txBody>
        </p:sp>
      </p:grpSp>
      <p:pic>
        <p:nvPicPr>
          <p:cNvPr id="2" name="Picture 1" descr="A blue and green logo with a leaf&#10;&#10;AI-generated content may be incorrect.">
            <a:extLst>
              <a:ext uri="{FF2B5EF4-FFF2-40B4-BE49-F238E27FC236}">
                <a16:creationId xmlns:a16="http://schemas.microsoft.com/office/drawing/2014/main" id="{AC40B6F9-B1BA-3AFB-29C9-BFB8134FAFF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485775" y="647700"/>
            <a:ext cx="3680395" cy="1403343"/>
          </a:xfrm>
        </p:spPr>
        <p:txBody>
          <a:bodyPr anchor="ctr">
            <a:normAutofit/>
          </a:bodyPr>
          <a:lstStyle/>
          <a:p>
            <a:pPr>
              <a:lnSpc>
                <a:spcPct val="90000"/>
              </a:lnSpc>
            </a:pPr>
            <a:r>
              <a:rPr lang="en-GB" sz="3100" b="1" kern="100" dirty="0">
                <a:solidFill>
                  <a:schemeClr val="tx1"/>
                </a:solidFill>
                <a:effectLst/>
              </a:rPr>
              <a:t>Supporting Documents </a:t>
            </a:r>
            <a:br>
              <a:rPr lang="en-GB" sz="3100" b="1" kern="100" dirty="0">
                <a:solidFill>
                  <a:schemeClr val="tx1"/>
                </a:solidFill>
                <a:effectLst/>
              </a:rPr>
            </a:br>
            <a:r>
              <a:rPr lang="en-GB" sz="3100" b="1" kern="100" dirty="0">
                <a:solidFill>
                  <a:schemeClr val="tx1"/>
                </a:solidFill>
                <a:effectLst/>
              </a:rPr>
              <a:t>Tiers 2 &amp; 3</a:t>
            </a:r>
            <a:endParaRPr lang="en-GB" sz="3100" dirty="0">
              <a:solidFill>
                <a:schemeClr val="tx1"/>
              </a:solidFill>
            </a:endParaRPr>
          </a:p>
        </p:txBody>
      </p:sp>
      <p:sp>
        <p:nvSpPr>
          <p:cNvPr id="3" name="Content Placeholder 2">
            <a:extLst>
              <a:ext uri="{FF2B5EF4-FFF2-40B4-BE49-F238E27FC236}">
                <a16:creationId xmlns:a16="http://schemas.microsoft.com/office/drawing/2014/main" id="{5113389F-E188-8729-3D65-DEDAD803B24F}"/>
              </a:ext>
            </a:extLst>
          </p:cNvPr>
          <p:cNvSpPr>
            <a:spLocks noGrp="1"/>
          </p:cNvSpPr>
          <p:nvPr>
            <p:ph idx="1"/>
          </p:nvPr>
        </p:nvSpPr>
        <p:spPr>
          <a:xfrm>
            <a:off x="144966" y="2388358"/>
            <a:ext cx="4304371" cy="4053385"/>
          </a:xfrm>
        </p:spPr>
        <p:txBody>
          <a:bodyPr>
            <a:normAutofit/>
          </a:bodyPr>
          <a:lstStyle/>
          <a:p>
            <a:pPr marL="0" indent="0" algn="l" rtl="0" fontAlgn="base">
              <a:lnSpc>
                <a:spcPct val="110000"/>
              </a:lnSpc>
              <a:buNone/>
            </a:pPr>
            <a:r>
              <a:rPr lang="en-GB" dirty="0">
                <a:solidFill>
                  <a:schemeClr val="tx1"/>
                </a:solidFill>
              </a:rPr>
              <a:t>S</a:t>
            </a:r>
            <a:r>
              <a:rPr lang="en-GB" b="0" i="0" dirty="0">
                <a:solidFill>
                  <a:schemeClr val="tx1"/>
                </a:solidFill>
                <a:effectLst/>
              </a:rPr>
              <a:t>ubmit additional documents:</a:t>
            </a:r>
          </a:p>
          <a:p>
            <a:pPr marL="342900" indent="-342900" algn="l" rtl="0" fontAlgn="base">
              <a:lnSpc>
                <a:spcPct val="110000"/>
              </a:lnSpc>
              <a:buFont typeface="Arial" panose="020B0604020202020204" pitchFamily="34" charset="0"/>
              <a:buChar char="•"/>
            </a:pPr>
            <a:r>
              <a:rPr lang="en-GB" b="0" i="0" dirty="0">
                <a:solidFill>
                  <a:schemeClr val="tx1"/>
                </a:solidFill>
                <a:effectLst/>
              </a:rPr>
              <a:t>BAA Form</a:t>
            </a:r>
          </a:p>
          <a:p>
            <a:pPr marL="342900" indent="-342900" algn="l" rtl="0" fontAlgn="base">
              <a:lnSpc>
                <a:spcPct val="110000"/>
              </a:lnSpc>
              <a:buFont typeface="Arial" panose="020B0604020202020204" pitchFamily="34" charset="0"/>
              <a:buChar char="•"/>
            </a:pPr>
            <a:r>
              <a:rPr lang="en-GB" b="0" i="0" dirty="0">
                <a:solidFill>
                  <a:schemeClr val="tx1"/>
                </a:solidFill>
                <a:effectLst/>
              </a:rPr>
              <a:t>IT Security Assessment</a:t>
            </a:r>
          </a:p>
          <a:p>
            <a:pPr marL="0" indent="0" algn="l" rtl="0" fontAlgn="base">
              <a:lnSpc>
                <a:spcPct val="110000"/>
              </a:lnSpc>
              <a:buNone/>
            </a:pPr>
            <a:endParaRPr lang="en-GB" sz="1600" dirty="0">
              <a:solidFill>
                <a:schemeClr val="tx1"/>
              </a:solidFill>
            </a:endParaRPr>
          </a:p>
          <a:p>
            <a:pPr marL="0" indent="0" algn="l" rtl="0" fontAlgn="base">
              <a:lnSpc>
                <a:spcPct val="110000"/>
              </a:lnSpc>
              <a:buNone/>
            </a:pPr>
            <a:r>
              <a:rPr lang="en-GB" sz="2000" dirty="0">
                <a:solidFill>
                  <a:schemeClr val="tx1"/>
                </a:solidFill>
              </a:rPr>
              <a:t>Once finalized, </a:t>
            </a:r>
            <a:r>
              <a:rPr lang="en-GB" sz="2000" b="0" i="0" dirty="0">
                <a:solidFill>
                  <a:schemeClr val="tx1"/>
                </a:solidFill>
                <a:effectLst/>
              </a:rPr>
              <a:t>the templates will be </a:t>
            </a:r>
            <a:r>
              <a:rPr lang="en-GB" sz="2000" dirty="0">
                <a:solidFill>
                  <a:schemeClr val="tx1"/>
                </a:solidFill>
              </a:rPr>
              <a:t>available </a:t>
            </a:r>
            <a:r>
              <a:rPr lang="en-GB" sz="2000" b="0" i="0" dirty="0">
                <a:solidFill>
                  <a:schemeClr val="tx1"/>
                </a:solidFill>
                <a:effectLst/>
              </a:rPr>
              <a:t>in our dedicated </a:t>
            </a:r>
            <a:r>
              <a:rPr lang="en-GB" sz="2000" b="0" i="0" dirty="0">
                <a:solidFill>
                  <a:schemeClr val="tx1"/>
                </a:solidFill>
                <a:effectLst/>
                <a:hlinkClick r:id="rId2" tooltip="https://nhprae2.org/">
                  <a:extLst>
                    <a:ext uri="{A12FA001-AC4F-418D-AE19-62706E023703}">
                      <ahyp:hlinkClr xmlns:ahyp="http://schemas.microsoft.com/office/drawing/2018/hyperlinkcolor" val="tx"/>
                    </a:ext>
                  </a:extLst>
                </a:hlinkClick>
              </a:rPr>
              <a:t>PCMP Contracting Website</a:t>
            </a:r>
            <a:r>
              <a:rPr lang="en-GB" sz="2000" b="0" i="0" dirty="0">
                <a:solidFill>
                  <a:schemeClr val="tx1"/>
                </a:solidFill>
                <a:effectLst/>
              </a:rPr>
              <a:t>. </a:t>
            </a:r>
          </a:p>
          <a:p>
            <a:pPr marL="0" indent="0" rtl="0" fontAlgn="base">
              <a:lnSpc>
                <a:spcPct val="110000"/>
              </a:lnSpc>
              <a:buNone/>
            </a:pPr>
            <a:endParaRPr lang="en-GB" sz="1900" b="0" i="0" u="sng" dirty="0">
              <a:solidFill>
                <a:schemeClr val="tx1"/>
              </a:solidFill>
              <a:effectLst/>
            </a:endParaRP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3"/>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36</a:t>
            </a:fld>
            <a:endParaRPr lang="en-US"/>
          </a:p>
        </p:txBody>
      </p:sp>
      <p:pic>
        <p:nvPicPr>
          <p:cNvPr id="9" name="Picture 8" descr="A blue and green logo with a leaf&#10;&#10;AI-generated content may be incorrect.">
            <a:extLst>
              <a:ext uri="{FF2B5EF4-FFF2-40B4-BE49-F238E27FC236}">
                <a16:creationId xmlns:a16="http://schemas.microsoft.com/office/drawing/2014/main" id="{2C83CC76-B7C1-B57A-3FE9-A4B22FCEAFBC}"/>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C06-9546-FB0C-FAB5-E21AB0506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DCAFB8-6F75-0987-FBEB-32699028A0D9}"/>
              </a:ext>
            </a:extLst>
          </p:cNvPr>
          <p:cNvSpPr>
            <a:spLocks noGrp="1"/>
          </p:cNvSpPr>
          <p:nvPr>
            <p:ph type="title"/>
          </p:nvPr>
        </p:nvSpPr>
        <p:spPr>
          <a:xfrm>
            <a:off x="838199" y="662427"/>
            <a:ext cx="10346474" cy="819738"/>
          </a:xfrm>
        </p:spPr>
        <p:txBody>
          <a:bodyPr>
            <a:normAutofit/>
          </a:bodyPr>
          <a:lstStyle/>
          <a:p>
            <a:r>
              <a:rPr lang="en-GB" sz="4000" b="1" kern="100" dirty="0">
                <a:solidFill>
                  <a:schemeClr val="tx2"/>
                </a:solidFill>
                <a:effectLst/>
                <a:ea typeface="Aptos" panose="020B0004020202020204" pitchFamily="34" charset="0"/>
                <a:cs typeface="Times New Roman" panose="02020603050405020304" pitchFamily="18" charset="0"/>
              </a:rPr>
              <a:t>Step 4: Execute Contract</a:t>
            </a:r>
            <a:endParaRPr lang="en-US" b="1" dirty="0">
              <a:solidFill>
                <a:schemeClr val="tx2"/>
              </a:solidFill>
            </a:endParaRPr>
          </a:p>
        </p:txBody>
      </p:sp>
      <p:pic>
        <p:nvPicPr>
          <p:cNvPr id="5" name="Picture 4" descr="A blue and green logo with a leaf&#10;&#10;AI-generated content may be incorrect.">
            <a:extLst>
              <a:ext uri="{FF2B5EF4-FFF2-40B4-BE49-F238E27FC236}">
                <a16:creationId xmlns:a16="http://schemas.microsoft.com/office/drawing/2014/main" id="{9E6E2A06-0AAA-9208-23ED-FC25D2E5F121}"/>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EE997258-28DC-D934-B3FD-70800E18FCAE}"/>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EB89FEE1-5DBA-74AE-81EA-9704EFFB99C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endParaRPr>
            </a:p>
          </p:txBody>
        </p:sp>
        <p:sp>
          <p:nvSpPr>
            <p:cNvPr id="10" name="TextBox 9">
              <a:extLst>
                <a:ext uri="{FF2B5EF4-FFF2-40B4-BE49-F238E27FC236}">
                  <a16:creationId xmlns:a16="http://schemas.microsoft.com/office/drawing/2014/main" id="{77C1D649-73AF-DD4B-C34D-3DC0AAB5B4D6}"/>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defTabSz="889000">
                <a:lnSpc>
                  <a:spcPct val="90000"/>
                </a:lnSpc>
                <a:spcBef>
                  <a:spcPct val="0"/>
                </a:spcBef>
                <a:spcAft>
                  <a:spcPct val="35000"/>
                </a:spcAft>
              </a:pPr>
              <a:r>
                <a:rPr lang="en-US" sz="2800" dirty="0">
                  <a:solidFill>
                    <a:schemeClr val="tx1"/>
                  </a:solidFill>
                </a:rPr>
                <a:t>PCMP contracts is in final stages. </a:t>
              </a:r>
            </a:p>
            <a:p>
              <a:pPr marL="457200" indent="-457200" defTabSz="889000">
                <a:lnSpc>
                  <a:spcPct val="90000"/>
                </a:lnSpc>
                <a:spcBef>
                  <a:spcPct val="0"/>
                </a:spcBef>
                <a:spcAft>
                  <a:spcPct val="35000"/>
                </a:spcAft>
                <a:buFont typeface="Arial" panose="020B0604020202020204" pitchFamily="34" charset="0"/>
                <a:buChar char="•"/>
              </a:pPr>
              <a:r>
                <a:rPr lang="en-US" sz="2800" dirty="0">
                  <a:solidFill>
                    <a:schemeClr val="tx1"/>
                  </a:solidFill>
                </a:rPr>
                <a:t>Will issue via </a:t>
              </a:r>
              <a:r>
                <a:rPr lang="en-US" sz="2800" dirty="0" err="1">
                  <a:solidFill>
                    <a:schemeClr val="tx1"/>
                  </a:solidFill>
                </a:rPr>
                <a:t>Docusign</a:t>
              </a:r>
              <a:r>
                <a:rPr lang="en-US" sz="2800" dirty="0">
                  <a:solidFill>
                    <a:schemeClr val="tx1"/>
                  </a:solidFill>
                </a:rPr>
                <a:t> to person authorized to sign.</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kern="1200" dirty="0">
                  <a:solidFill>
                    <a:schemeClr val="tx1"/>
                  </a:solidFill>
                </a:rPr>
                <a:t>PMPM amounts are sti</a:t>
              </a:r>
              <a:r>
                <a:rPr lang="en-US" sz="2800" dirty="0">
                  <a:solidFill>
                    <a:schemeClr val="tx1"/>
                  </a:solidFill>
                </a:rPr>
                <a:t>ll being determined by the state.</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dirty="0">
                  <a:solidFill>
                    <a:schemeClr val="tx1"/>
                  </a:solidFill>
                </a:rPr>
                <a:t>NHP will release PMPM framework  after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tx1"/>
                </a:solidFill>
              </a:endParaRPr>
            </a:p>
            <a:p>
              <a:pPr lvl="0" algn="l" defTabSz="889000">
                <a:lnSpc>
                  <a:spcPct val="90000"/>
                </a:lnSpc>
                <a:spcBef>
                  <a:spcPct val="0"/>
                </a:spcBef>
                <a:spcAft>
                  <a:spcPct val="35000"/>
                </a:spcAft>
              </a:pPr>
              <a:r>
                <a:rPr lang="en-US" sz="2800" dirty="0">
                  <a:solidFill>
                    <a:schemeClr val="tx1"/>
                  </a:solidFill>
                </a:rPr>
                <a:t>PMPM rate will be made based on the Practice Site tier level from Practice Assessments.</a:t>
              </a: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tx1"/>
                </a:solidFill>
              </a:endParaRPr>
            </a:p>
            <a:p>
              <a:pPr lvl="0" algn="l" defTabSz="889000">
                <a:lnSpc>
                  <a:spcPct val="90000"/>
                </a:lnSpc>
                <a:spcBef>
                  <a:spcPct val="0"/>
                </a:spcBef>
                <a:spcAft>
                  <a:spcPct val="35000"/>
                </a:spcAft>
              </a:pPr>
              <a:endParaRPr lang="en-US" sz="2800" kern="1200" dirty="0">
                <a:solidFill>
                  <a:schemeClr val="tx1"/>
                </a:solidFill>
              </a:endParaRPr>
            </a:p>
          </p:txBody>
        </p:sp>
      </p:grpSp>
    </p:spTree>
    <p:extLst>
      <p:ext uri="{BB962C8B-B14F-4D97-AF65-F5344CB8AC3E}">
        <p14:creationId xmlns:p14="http://schemas.microsoft.com/office/powerpoint/2010/main" val="389140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9F5A-B965-41E8-5CAE-D8C3B9AAD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825C0-7973-27B9-9BC7-D959C3292B64}"/>
              </a:ext>
            </a:extLst>
          </p:cNvPr>
          <p:cNvSpPr>
            <a:spLocks noGrp="1"/>
          </p:cNvSpPr>
          <p:nvPr>
            <p:ph type="ctrTitle"/>
          </p:nvPr>
        </p:nvSpPr>
        <p:spPr/>
        <p:txBody>
          <a:bodyPr>
            <a:normAutofit/>
          </a:bodyPr>
          <a:lstStyle/>
          <a:p>
            <a:r>
              <a:rPr lang="en-US" b="1" dirty="0">
                <a:solidFill>
                  <a:schemeClr val="tx1">
                    <a:alpha val="75000"/>
                  </a:schemeClr>
                </a:solidFill>
              </a:rPr>
              <a:t>Member At</a:t>
            </a:r>
            <a:r>
              <a:rPr lang="en-US" b="1" dirty="0">
                <a:solidFill>
                  <a:schemeClr val="tx1">
                    <a:lumMod val="95000"/>
                    <a:alpha val="75000"/>
                  </a:schemeClr>
                </a:solidFill>
              </a:rPr>
              <a:t>t</a:t>
            </a:r>
            <a:r>
              <a:rPr lang="en-US" b="1" dirty="0">
                <a:solidFill>
                  <a:schemeClr val="tx1">
                    <a:alpha val="75000"/>
                  </a:schemeClr>
                </a:solidFill>
              </a:rPr>
              <a:t>ribution</a:t>
            </a:r>
          </a:p>
        </p:txBody>
      </p:sp>
      <p:pic>
        <p:nvPicPr>
          <p:cNvPr id="6" name="Picture Placeholder 5">
            <a:extLst>
              <a:ext uri="{FF2B5EF4-FFF2-40B4-BE49-F238E27FC236}">
                <a16:creationId xmlns:a16="http://schemas.microsoft.com/office/drawing/2014/main" id="{6DFED7AC-3DA0-3D53-93B0-0A346A43F250}"/>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E3F567A9-0392-3B34-9D2C-BCD27B83BE49}"/>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403277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D34C-137D-298E-7ACB-D2F082B44A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2B86B9-1533-AA48-7490-A8F916565A26}"/>
              </a:ext>
            </a:extLst>
          </p:cNvPr>
          <p:cNvSpPr txBox="1"/>
          <p:nvPr/>
        </p:nvSpPr>
        <p:spPr>
          <a:xfrm>
            <a:off x="5440681" y="1744981"/>
            <a:ext cx="6035040" cy="4655820"/>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bg1"/>
                </a:solidFill>
              </a:rPr>
              <a:t>Phase III Attribution</a:t>
            </a:r>
          </a:p>
          <a:p>
            <a:pPr marL="342900" indent="-342900" defTabSz="889000">
              <a:lnSpc>
                <a:spcPct val="90000"/>
              </a:lnSpc>
              <a:spcBef>
                <a:spcPct val="0"/>
              </a:spcBef>
              <a:spcAft>
                <a:spcPct val="35000"/>
              </a:spcAft>
              <a:buFont typeface="Arial" panose="020B0604020202020204" pitchFamily="34" charset="0"/>
              <a:buChar char="•"/>
            </a:pPr>
            <a:r>
              <a:rPr lang="en-US" sz="2400" b="1" kern="1200" dirty="0">
                <a:solidFill>
                  <a:schemeClr val="bg1"/>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a:t>
            </a:r>
            <a:r>
              <a:rPr lang="en-US" sz="2400" dirty="0">
                <a:solidFill>
                  <a:schemeClr val="bg1"/>
                </a:solidFill>
              </a:rPr>
              <a:t>geographical attribution to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family utilization assessment</a:t>
            </a:r>
            <a:endParaRPr lang="en-US" sz="2400" dirty="0">
              <a:solidFill>
                <a:schemeClr val="bg1"/>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bg1"/>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Performance measures are clinic-specific and are not dependent on </a:t>
            </a:r>
            <a:r>
              <a:rPr lang="en-US" sz="2400" dirty="0">
                <a:solidFill>
                  <a:schemeClr val="bg1"/>
                </a:solidFill>
              </a:rPr>
              <a:t>regional performance</a:t>
            </a:r>
            <a:endParaRPr lang="en-US" sz="2400" kern="1200" dirty="0">
              <a:solidFill>
                <a:schemeClr val="bg1"/>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sp>
        <p:nvSpPr>
          <p:cNvPr id="4" name="Title 3">
            <a:extLst>
              <a:ext uri="{FF2B5EF4-FFF2-40B4-BE49-F238E27FC236}">
                <a16:creationId xmlns:a16="http://schemas.microsoft.com/office/drawing/2014/main" id="{A28AF1C2-62F7-A2CA-8842-D38C03428711}"/>
              </a:ext>
            </a:extLst>
          </p:cNvPr>
          <p:cNvSpPr>
            <a:spLocks noGrp="1"/>
          </p:cNvSpPr>
          <p:nvPr>
            <p:ph type="title"/>
          </p:nvPr>
        </p:nvSpPr>
        <p:spPr>
          <a:xfrm>
            <a:off x="838199" y="662427"/>
            <a:ext cx="10510521" cy="819738"/>
          </a:xfrm>
        </p:spPr>
        <p:txBody>
          <a:bodyPr>
            <a:normAutofit fontScale="90000"/>
          </a:bodyPr>
          <a:lstStyle/>
          <a:p>
            <a:r>
              <a:rPr lang="en-US" b="1" dirty="0">
                <a:solidFill>
                  <a:schemeClr val="tx1">
                    <a:alpha val="75000"/>
                  </a:schemeClr>
                </a:solidFill>
              </a:rPr>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4E641912-0DB6-4F98-17AD-2D73D0A72B63}"/>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2D1E5D88-8FEF-07EE-4048-0A76AED23295}"/>
              </a:ext>
            </a:extLst>
          </p:cNvPr>
          <p:cNvGrpSpPr/>
          <p:nvPr/>
        </p:nvGrpSpPr>
        <p:grpSpPr>
          <a:xfrm>
            <a:off x="533400" y="1918855"/>
            <a:ext cx="5003334" cy="1629690"/>
            <a:chOff x="-153349" y="2449297"/>
            <a:chExt cx="2601510" cy="940214"/>
          </a:xfrm>
        </p:grpSpPr>
        <p:sp>
          <p:nvSpPr>
            <p:cNvPr id="9" name="Rectangle 8">
              <a:extLst>
                <a:ext uri="{FF2B5EF4-FFF2-40B4-BE49-F238E27FC236}">
                  <a16:creationId xmlns:a16="http://schemas.microsoft.com/office/drawing/2014/main" id="{3AF529C9-96D9-E277-CDC5-8957E5CD7DE5}"/>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0" name="TextBox 9">
              <a:extLst>
                <a:ext uri="{FF2B5EF4-FFF2-40B4-BE49-F238E27FC236}">
                  <a16:creationId xmlns:a16="http://schemas.microsoft.com/office/drawing/2014/main" id="{FA0F74ED-987F-AF04-9255-C3E33EFB9FAC}"/>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Based</a:t>
              </a:r>
              <a:r>
                <a:rPr lang="en-US" sz="2400" dirty="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Uses a family</a:t>
              </a:r>
              <a:r>
                <a:rPr lang="en-US" sz="2400" dirty="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incentives are RAE-specific and depend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tx1"/>
                </a:solidFill>
              </a:endParaRPr>
            </a:p>
          </p:txBody>
        </p:sp>
      </p:grpSp>
    </p:spTree>
    <p:extLst>
      <p:ext uri="{BB962C8B-B14F-4D97-AF65-F5344CB8AC3E}">
        <p14:creationId xmlns:p14="http://schemas.microsoft.com/office/powerpoint/2010/main" val="104772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0AFA-BD41-132B-F52E-A0EAE0BCE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B66EC-F837-7D30-4047-2176FD5255BA}"/>
              </a:ext>
            </a:extLst>
          </p:cNvPr>
          <p:cNvSpPr>
            <a:spLocks noGrp="1"/>
          </p:cNvSpPr>
          <p:nvPr>
            <p:ph type="ctrTitle"/>
          </p:nvPr>
        </p:nvSpPr>
        <p:spPr/>
        <p:txBody>
          <a:bodyPr>
            <a:normAutofit fontScale="90000"/>
          </a:bodyPr>
          <a:lstStyle/>
          <a:p>
            <a:r>
              <a:rPr lang="en-GB" dirty="0"/>
              <a:t>Question 1: </a:t>
            </a:r>
            <a:br>
              <a:rPr lang="en-GB" dirty="0"/>
            </a:br>
            <a:r>
              <a:rPr lang="en-GB" dirty="0"/>
              <a:t>How helpful do you find the information shared during the sessions?</a:t>
            </a:r>
          </a:p>
        </p:txBody>
      </p:sp>
    </p:spTree>
    <p:extLst>
      <p:ext uri="{BB962C8B-B14F-4D97-AF65-F5344CB8AC3E}">
        <p14:creationId xmlns:p14="http://schemas.microsoft.com/office/powerpoint/2010/main" val="3192316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2-1AD9-2DAE-A102-2C241C22F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59B2D-D3E7-219F-62B0-CFA0E347AB61}"/>
              </a:ext>
            </a:extLst>
          </p:cNvPr>
          <p:cNvSpPr>
            <a:spLocks noGrp="1"/>
          </p:cNvSpPr>
          <p:nvPr>
            <p:ph type="ctrTitle"/>
          </p:nvPr>
        </p:nvSpPr>
        <p:spPr>
          <a:xfrm>
            <a:off x="647700" y="5059252"/>
            <a:ext cx="11049000" cy="1209275"/>
          </a:xfrm>
        </p:spPr>
        <p:txBody>
          <a:bodyPr>
            <a:normAutofit/>
          </a:bodyPr>
          <a:lstStyle/>
          <a:p>
            <a:r>
              <a:rPr lang="en-US" b="1" dirty="0">
                <a:solidFill>
                  <a:srgbClr val="FFFFFF">
                    <a:alpha val="75000"/>
                  </a:srgbClr>
                </a:solidFill>
              </a:rPr>
              <a:t>Determining PCMP Tier Level</a:t>
            </a:r>
          </a:p>
        </p:txBody>
      </p:sp>
      <p:pic>
        <p:nvPicPr>
          <p:cNvPr id="6" name="Picture Placeholder 5">
            <a:extLst>
              <a:ext uri="{FF2B5EF4-FFF2-40B4-BE49-F238E27FC236}">
                <a16:creationId xmlns:a16="http://schemas.microsoft.com/office/drawing/2014/main" id="{4CBCB413-AAB3-1169-122D-7BC53898EEE5}"/>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53A7B4D0-1D0A-854A-7828-6BF9CCFCE67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107668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8389-B880-EE2C-BF93-21E747FBC6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566113-6599-04A5-14B8-DE58195BAD04}"/>
              </a:ext>
            </a:extLst>
          </p:cNvPr>
          <p:cNvSpPr>
            <a:spLocks noGrp="1"/>
          </p:cNvSpPr>
          <p:nvPr>
            <p:ph type="title"/>
          </p:nvPr>
        </p:nvSpPr>
        <p:spPr>
          <a:xfrm>
            <a:off x="838199" y="662427"/>
            <a:ext cx="10510521" cy="819738"/>
          </a:xfrm>
        </p:spPr>
        <p:txBody>
          <a:bodyPr>
            <a:normAutofit/>
          </a:bodyPr>
          <a:lstStyle/>
          <a:p>
            <a:r>
              <a:rPr lang="en-US" b="1" dirty="0">
                <a:solidFill>
                  <a:schemeClr val="tx1"/>
                </a:solidFill>
              </a:rPr>
              <a:t>Practice Assessment Scoring Methodology</a:t>
            </a:r>
            <a:endParaRPr lang="en-US"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009B6118-7DD5-6B27-AB27-305D00815771}"/>
              </a:ext>
            </a:extLst>
          </p:cNvPr>
          <p:cNvPicPr>
            <a:picLocks noChangeAspect="1"/>
          </p:cNvPicPr>
          <p:nvPr/>
        </p:nvPicPr>
        <p:blipFill>
          <a:blip r:embed="rId3"/>
          <a:stretch>
            <a:fillRect/>
          </a:stretch>
        </p:blipFill>
        <p:spPr>
          <a:xfrm>
            <a:off x="0" y="6217920"/>
            <a:ext cx="1504836" cy="595915"/>
          </a:xfrm>
          <a:prstGeom prst="rect">
            <a:avLst/>
          </a:prstGeom>
        </p:spPr>
      </p:pic>
      <p:graphicFrame>
        <p:nvGraphicFramePr>
          <p:cNvPr id="2" name="Table 1">
            <a:extLst>
              <a:ext uri="{FF2B5EF4-FFF2-40B4-BE49-F238E27FC236}">
                <a16:creationId xmlns:a16="http://schemas.microsoft.com/office/drawing/2014/main" id="{C563F8D5-A428-4F60-DFC4-BF15A59F7AE2}"/>
              </a:ext>
            </a:extLst>
          </p:cNvPr>
          <p:cNvGraphicFramePr>
            <a:graphicFrameLocks noGrp="1"/>
          </p:cNvGraphicFramePr>
          <p:nvPr>
            <p:extLst>
              <p:ext uri="{D42A27DB-BD31-4B8C-83A1-F6EECF244321}">
                <p14:modId xmlns:p14="http://schemas.microsoft.com/office/powerpoint/2010/main" val="3055726985"/>
              </p:ext>
            </p:extLst>
          </p:nvPr>
        </p:nvGraphicFramePr>
        <p:xfrm>
          <a:off x="1327299" y="2005562"/>
          <a:ext cx="9327540" cy="1648587"/>
        </p:xfrm>
        <a:graphic>
          <a:graphicData uri="http://schemas.openxmlformats.org/drawingml/2006/table">
            <a:tbl>
              <a:tblPr firstRow="1" firstCol="1" bandRow="1">
                <a:tableStyleId>{16D9F66E-5EB9-4882-86FB-DCBF35E3C3E4}</a:tableStyleId>
              </a:tblPr>
              <a:tblGrid>
                <a:gridCol w="1518595">
                  <a:extLst>
                    <a:ext uri="{9D8B030D-6E8A-4147-A177-3AD203B41FA5}">
                      <a16:colId xmlns:a16="http://schemas.microsoft.com/office/drawing/2014/main" val="3036576866"/>
                    </a:ext>
                  </a:extLst>
                </a:gridCol>
                <a:gridCol w="7808945">
                  <a:extLst>
                    <a:ext uri="{9D8B030D-6E8A-4147-A177-3AD203B41FA5}">
                      <a16:colId xmlns:a16="http://schemas.microsoft.com/office/drawing/2014/main" val="1558401755"/>
                    </a:ext>
                  </a:extLst>
                </a:gridCol>
              </a:tblGrid>
              <a:tr h="481260">
                <a:tc>
                  <a:txBody>
                    <a:bodyPr/>
                    <a:lstStyle/>
                    <a:p>
                      <a:pPr marL="457200" algn="just">
                        <a:lnSpc>
                          <a:spcPct val="115000"/>
                        </a:lnSpc>
                        <a:buNone/>
                      </a:pPr>
                      <a:r>
                        <a:rPr lang="en-US" sz="2000" b="1">
                          <a:effectLst/>
                        </a:rPr>
                        <a:t>Tier 1</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0-33 points </a:t>
                      </a:r>
                      <a:r>
                        <a:rPr lang="en-US" sz="1600" b="0" u="sng" dirty="0">
                          <a:effectLst/>
                        </a:rPr>
                        <a:t>or</a:t>
                      </a:r>
                      <a:r>
                        <a:rPr lang="en-US" sz="1600" b="0" dirty="0">
                          <a:effectLst/>
                        </a:rPr>
                        <a:t> </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34-100 points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3231608"/>
                  </a:ext>
                </a:extLst>
              </a:tr>
              <a:tr h="498585">
                <a:tc>
                  <a:txBody>
                    <a:bodyPr/>
                    <a:lstStyle/>
                    <a:p>
                      <a:pPr marL="457200" algn="just">
                        <a:lnSpc>
                          <a:spcPct val="115000"/>
                        </a:lnSpc>
                        <a:buNone/>
                      </a:pPr>
                      <a:r>
                        <a:rPr lang="en-US" sz="2000" b="1">
                          <a:effectLst/>
                        </a:rPr>
                        <a:t>Tier 2</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34-66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Practice has NCQA PCMH or AAAHC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7847209"/>
                  </a:ext>
                </a:extLst>
              </a:tr>
              <a:tr h="481260">
                <a:tc>
                  <a:txBody>
                    <a:bodyPr/>
                    <a:lstStyle/>
                    <a:p>
                      <a:pPr marL="457200" algn="just">
                        <a:lnSpc>
                          <a:spcPct val="115000"/>
                        </a:lnSpc>
                        <a:buNone/>
                      </a:pPr>
                      <a:r>
                        <a:rPr lang="en-US" sz="2000" b="1" dirty="0">
                          <a:effectLst/>
                        </a:rPr>
                        <a:t>Tier 3</a:t>
                      </a:r>
                      <a:endParaRPr lang="en-GB"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67-100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NCQA PCMH or AAAHC and all ¨Must Pass¨ criteria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4409539"/>
                  </a:ext>
                </a:extLst>
              </a:tr>
            </a:tbl>
          </a:graphicData>
        </a:graphic>
      </p:graphicFrame>
      <p:sp>
        <p:nvSpPr>
          <p:cNvPr id="6" name="TextBox 5">
            <a:extLst>
              <a:ext uri="{FF2B5EF4-FFF2-40B4-BE49-F238E27FC236}">
                <a16:creationId xmlns:a16="http://schemas.microsoft.com/office/drawing/2014/main" id="{73D883E4-655F-F631-C313-4F091A1365AB}"/>
              </a:ext>
            </a:extLst>
          </p:cNvPr>
          <p:cNvSpPr txBox="1"/>
          <p:nvPr/>
        </p:nvSpPr>
        <p:spPr>
          <a:xfrm>
            <a:off x="752418" y="4371084"/>
            <a:ext cx="10802273" cy="1323439"/>
          </a:xfrm>
          <a:prstGeom prst="rect">
            <a:avLst/>
          </a:prstGeom>
          <a:noFill/>
        </p:spPr>
        <p:txBody>
          <a:bodyPr wrap="square" rtlCol="0">
            <a:spAutoFit/>
          </a:bodyPr>
          <a:lstStyle/>
          <a:p>
            <a:r>
              <a:rPr lang="en-US" sz="2000" dirty="0">
                <a:effectLst/>
                <a:latin typeface="+mj-lt"/>
                <a:ea typeface="Aptos" panose="020B0004020202020204" pitchFamily="34" charset="0"/>
                <a:cs typeface="Arial" panose="020B0604020202020204" pitchFamily="34" charset="0"/>
              </a:rPr>
              <a:t>The Practice Assessment will identify the highest tier level for which a PCMP Practice Site qualifies.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 Practice Assessment is </a:t>
            </a:r>
            <a:r>
              <a:rPr lang="en-US" sz="2000" dirty="0">
                <a:latin typeface="+mj-lt"/>
                <a:ea typeface="Aptos" panose="020B0004020202020204" pitchFamily="34" charset="0"/>
                <a:cs typeface="Arial" panose="020B0604020202020204" pitchFamily="34" charset="0"/>
              </a:rPr>
              <a:t>one </a:t>
            </a:r>
            <a:r>
              <a:rPr lang="en-US" sz="2000" dirty="0">
                <a:effectLst/>
                <a:latin typeface="+mj-lt"/>
                <a:ea typeface="Aptos" panose="020B0004020202020204" pitchFamily="34" charset="0"/>
                <a:cs typeface="Arial" panose="020B0604020202020204" pitchFamily="34" charset="0"/>
              </a:rPr>
              <a:t>component of the Tiering process.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There are added requirements for providers, specifically around care coordination.</a:t>
            </a:r>
          </a:p>
          <a:p>
            <a:endParaRPr lang="en-US"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81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CF73E76-0C68-7239-B0FE-8D1C0B79BBB1}"/>
              </a:ext>
            </a:extLst>
          </p:cNvPr>
          <p:cNvGraphicFramePr>
            <a:graphicFrameLocks/>
          </p:cNvGraphicFramePr>
          <p:nvPr>
            <p:extLst>
              <p:ext uri="{D42A27DB-BD31-4B8C-83A1-F6EECF244321}">
                <p14:modId xmlns:p14="http://schemas.microsoft.com/office/powerpoint/2010/main" val="456243184"/>
              </p:ext>
            </p:extLst>
          </p:nvPr>
        </p:nvGraphicFramePr>
        <p:xfrm>
          <a:off x="1001730" y="1590097"/>
          <a:ext cx="10515600" cy="26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EFE854A9-3221-E6BB-2CCB-3011956224F0}"/>
              </a:ext>
            </a:extLst>
          </p:cNvPr>
          <p:cNvGraphicFramePr>
            <a:graphicFrameLocks/>
          </p:cNvGraphicFramePr>
          <p:nvPr>
            <p:extLst>
              <p:ext uri="{D42A27DB-BD31-4B8C-83A1-F6EECF244321}">
                <p14:modId xmlns:p14="http://schemas.microsoft.com/office/powerpoint/2010/main" val="3503258009"/>
              </p:ext>
            </p:extLst>
          </p:nvPr>
        </p:nvGraphicFramePr>
        <p:xfrm>
          <a:off x="1001730" y="3736478"/>
          <a:ext cx="10515600" cy="2657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C85AD99A-239B-7126-48E6-2FAE51011E62}"/>
              </a:ext>
            </a:extLst>
          </p:cNvPr>
          <p:cNvSpPr txBox="1"/>
          <p:nvPr/>
        </p:nvSpPr>
        <p:spPr>
          <a:xfrm>
            <a:off x="7897736" y="2590263"/>
            <a:ext cx="536841" cy="369332"/>
          </a:xfrm>
          <a:prstGeom prst="rect">
            <a:avLst/>
          </a:prstGeom>
          <a:noFill/>
        </p:spPr>
        <p:txBody>
          <a:bodyPr wrap="square" rtlCol="0">
            <a:spAutoFit/>
          </a:bodyPr>
          <a:lstStyle/>
          <a:p>
            <a:r>
              <a:rPr lang="en-GB" dirty="0"/>
              <a:t>Yes</a:t>
            </a:r>
          </a:p>
        </p:txBody>
      </p:sp>
      <p:sp>
        <p:nvSpPr>
          <p:cNvPr id="5" name="TextBox 4">
            <a:extLst>
              <a:ext uri="{FF2B5EF4-FFF2-40B4-BE49-F238E27FC236}">
                <a16:creationId xmlns:a16="http://schemas.microsoft.com/office/drawing/2014/main" id="{E3B675C4-431A-DADA-2F88-B5EAC408EB34}"/>
              </a:ext>
            </a:extLst>
          </p:cNvPr>
          <p:cNvSpPr txBox="1"/>
          <p:nvPr/>
        </p:nvSpPr>
        <p:spPr>
          <a:xfrm>
            <a:off x="6156259" y="3809022"/>
            <a:ext cx="536841" cy="369332"/>
          </a:xfrm>
          <a:prstGeom prst="rect">
            <a:avLst/>
          </a:prstGeom>
          <a:noFill/>
        </p:spPr>
        <p:txBody>
          <a:bodyPr wrap="square" rtlCol="0">
            <a:spAutoFit/>
          </a:bodyPr>
          <a:lstStyle/>
          <a:p>
            <a:r>
              <a:rPr lang="en-GB" dirty="0"/>
              <a:t>No</a:t>
            </a:r>
          </a:p>
        </p:txBody>
      </p:sp>
      <p:cxnSp>
        <p:nvCxnSpPr>
          <p:cNvPr id="6" name="Straight Connector 5">
            <a:extLst>
              <a:ext uri="{FF2B5EF4-FFF2-40B4-BE49-F238E27FC236}">
                <a16:creationId xmlns:a16="http://schemas.microsoft.com/office/drawing/2014/main" id="{9DB6CEEE-E22D-E5C6-01F4-C74C9DA77262}"/>
              </a:ext>
            </a:extLst>
          </p:cNvPr>
          <p:cNvCxnSpPr>
            <a:cxnSpLocks/>
          </p:cNvCxnSpPr>
          <p:nvPr/>
        </p:nvCxnSpPr>
        <p:spPr>
          <a:xfrm>
            <a:off x="6104147" y="3619500"/>
            <a:ext cx="0" cy="858557"/>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08F3CBEE-EB0E-923B-8C6C-2BBDA812E209}"/>
              </a:ext>
            </a:extLst>
          </p:cNvPr>
          <p:cNvSpPr txBox="1"/>
          <p:nvPr/>
        </p:nvSpPr>
        <p:spPr>
          <a:xfrm>
            <a:off x="8224412" y="2674352"/>
            <a:ext cx="709888" cy="461665"/>
          </a:xfrm>
          <a:prstGeom prst="rect">
            <a:avLst/>
          </a:prstGeom>
          <a:noFill/>
        </p:spPr>
        <p:txBody>
          <a:bodyPr wrap="square" rtlCol="0">
            <a:spAutoFit/>
          </a:bodyPr>
          <a:lstStyle/>
          <a:p>
            <a:r>
              <a:rPr lang="en-GB" sz="2400" dirty="0"/>
              <a:t> &gt;</a:t>
            </a:r>
          </a:p>
        </p:txBody>
      </p:sp>
      <p:sp>
        <p:nvSpPr>
          <p:cNvPr id="8" name="TextBox 7">
            <a:extLst>
              <a:ext uri="{FF2B5EF4-FFF2-40B4-BE49-F238E27FC236}">
                <a16:creationId xmlns:a16="http://schemas.microsoft.com/office/drawing/2014/main" id="{179ACDF1-770A-3A0C-4980-158467816588}"/>
              </a:ext>
            </a:extLst>
          </p:cNvPr>
          <p:cNvSpPr txBox="1"/>
          <p:nvPr/>
        </p:nvSpPr>
        <p:spPr>
          <a:xfrm>
            <a:off x="4128541" y="2674351"/>
            <a:ext cx="709888" cy="461665"/>
          </a:xfrm>
          <a:prstGeom prst="rect">
            <a:avLst/>
          </a:prstGeom>
          <a:noFill/>
        </p:spPr>
        <p:txBody>
          <a:bodyPr wrap="square" rtlCol="0">
            <a:spAutoFit/>
          </a:bodyPr>
          <a:lstStyle/>
          <a:p>
            <a:r>
              <a:rPr lang="en-GB" sz="2400" dirty="0"/>
              <a:t> &gt;</a:t>
            </a:r>
          </a:p>
        </p:txBody>
      </p:sp>
      <p:sp>
        <p:nvSpPr>
          <p:cNvPr id="9" name="TextBox 8">
            <a:extLst>
              <a:ext uri="{FF2B5EF4-FFF2-40B4-BE49-F238E27FC236}">
                <a16:creationId xmlns:a16="http://schemas.microsoft.com/office/drawing/2014/main" id="{4B1B419C-46CE-D668-6D69-A256735A9BB9}"/>
              </a:ext>
            </a:extLst>
          </p:cNvPr>
          <p:cNvSpPr txBox="1"/>
          <p:nvPr/>
        </p:nvSpPr>
        <p:spPr>
          <a:xfrm rot="5400000">
            <a:off x="5699368" y="4134127"/>
            <a:ext cx="847099" cy="461665"/>
          </a:xfrm>
          <a:prstGeom prst="rect">
            <a:avLst/>
          </a:prstGeom>
          <a:noFill/>
          <a:ln w="12700">
            <a:noFill/>
          </a:ln>
        </p:spPr>
        <p:txBody>
          <a:bodyPr wrap="square" rtlCol="0">
            <a:spAutoFit/>
          </a:bodyPr>
          <a:lstStyle/>
          <a:p>
            <a:r>
              <a:rPr lang="en-GB" sz="2400" dirty="0">
                <a:ln>
                  <a:solidFill>
                    <a:srgbClr val="FFFFFF"/>
                  </a:solidFill>
                </a:ln>
              </a:rPr>
              <a:t> &gt;</a:t>
            </a:r>
          </a:p>
        </p:txBody>
      </p:sp>
      <p:sp>
        <p:nvSpPr>
          <p:cNvPr id="13" name="Title 3">
            <a:extLst>
              <a:ext uri="{FF2B5EF4-FFF2-40B4-BE49-F238E27FC236}">
                <a16:creationId xmlns:a16="http://schemas.microsoft.com/office/drawing/2014/main" id="{E1DEA478-366F-6128-654B-B7BA42085C01}"/>
              </a:ext>
            </a:extLst>
          </p:cNvPr>
          <p:cNvSpPr txBox="1">
            <a:spLocks/>
          </p:cNvSpPr>
          <p:nvPr/>
        </p:nvSpPr>
        <p:spPr>
          <a:xfrm>
            <a:off x="838199" y="662427"/>
            <a:ext cx="10510521" cy="8197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solidFill>
              </a:rPr>
              <a:t>What is the Appropriate Tier Level?</a:t>
            </a:r>
          </a:p>
        </p:txBody>
      </p:sp>
    </p:spTree>
    <p:extLst>
      <p:ext uri="{BB962C8B-B14F-4D97-AF65-F5344CB8AC3E}">
        <p14:creationId xmlns:p14="http://schemas.microsoft.com/office/powerpoint/2010/main" val="132928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5FA1-8188-63B0-B903-B4429100CE7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BA0DAB6-5781-CB54-B407-BBCA0A4BAF73}"/>
              </a:ext>
            </a:extLst>
          </p:cNvPr>
          <p:cNvSpPr>
            <a:spLocks noGrp="1"/>
          </p:cNvSpPr>
          <p:nvPr>
            <p:ph type="title"/>
          </p:nvPr>
        </p:nvSpPr>
        <p:spPr>
          <a:xfrm>
            <a:off x="839788" y="665629"/>
            <a:ext cx="10515600" cy="818995"/>
          </a:xfrm>
        </p:spPr>
        <p:txBody>
          <a:bodyPr/>
          <a:lstStyle/>
          <a:p>
            <a:r>
              <a:rPr lang="en-US" b="1" kern="100" dirty="0">
                <a:solidFill>
                  <a:schemeClr val="tx1"/>
                </a:solidFill>
                <a:cs typeface="Times New Roman" panose="02020603050405020304" pitchFamily="18" charset="0"/>
              </a:rPr>
              <a:t>PCMP Practice Sites have Options</a:t>
            </a:r>
            <a:endParaRPr lang="en-US" dirty="0">
              <a:solidFill>
                <a:schemeClr val="tx1"/>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9EE7D35-0145-7798-A1B6-41E606C763BF}"/>
              </a:ext>
            </a:extLst>
          </p:cNvPr>
          <p:cNvPicPr>
            <a:picLocks noChangeAspect="1"/>
          </p:cNvPicPr>
          <p:nvPr/>
        </p:nvPicPr>
        <p:blipFill>
          <a:blip r:embed="rId2"/>
          <a:srcRect l="7491" r="7491"/>
          <a:stretch/>
        </p:blipFill>
        <p:spPr>
          <a:xfrm>
            <a:off x="987704" y="2430536"/>
            <a:ext cx="3564881" cy="2841472"/>
          </a:xfrm>
          <a:prstGeom prst="rect">
            <a:avLst/>
          </a:prstGeom>
          <a:noFill/>
        </p:spPr>
      </p:pic>
      <p:sp>
        <p:nvSpPr>
          <p:cNvPr id="18" name="Content Placeholder 5">
            <a:extLst>
              <a:ext uri="{FF2B5EF4-FFF2-40B4-BE49-F238E27FC236}">
                <a16:creationId xmlns:a16="http://schemas.microsoft.com/office/drawing/2014/main" id="{52D7BE8D-9AC9-DD8E-D07B-0624D8900BAD}"/>
              </a:ext>
            </a:extLst>
          </p:cNvPr>
          <p:cNvSpPr>
            <a:spLocks noGrp="1"/>
          </p:cNvSpPr>
          <p:nvPr>
            <p:ph sz="quarter" idx="4"/>
          </p:nvPr>
        </p:nvSpPr>
        <p:spPr>
          <a:xfrm>
            <a:off x="4772025" y="1797296"/>
            <a:ext cx="6762750" cy="4420624"/>
          </a:xfrm>
        </p:spPr>
        <p:txBody>
          <a:bodyPr>
            <a:normAutofit/>
          </a:bodyPr>
          <a:lstStyle/>
          <a:p>
            <a:pPr marL="0" indent="0">
              <a:buNone/>
            </a:pP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1- Participate at the </a:t>
            </a:r>
            <a:r>
              <a:rPr lang="en-US" sz="2400" u="sng" dirty="0">
                <a:solidFill>
                  <a:schemeClr val="tx1">
                    <a:alpha val="85000"/>
                  </a:schemeClr>
                </a:solidFill>
                <a:effectLst/>
                <a:latin typeface="+mj-lt"/>
                <a:ea typeface="Times New Roman" panose="02020603050405020304" pitchFamily="18" charset="0"/>
                <a:cs typeface="Times New Roman" panose="02020603050405020304" pitchFamily="18" charset="0"/>
              </a:rPr>
              <a:t>highest</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 tier for which they qualify.</a:t>
            </a:r>
          </a:p>
          <a:p>
            <a:pPr marL="0" indent="0">
              <a:buNone/>
            </a:pP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2- </a:t>
            </a:r>
            <a:r>
              <a:rPr lang="en-US" dirty="0">
                <a:solidFill>
                  <a:schemeClr val="tx1">
                    <a:alpha val="85000"/>
                  </a:schemeClr>
                </a:solidFill>
                <a:latin typeface="+mj-lt"/>
                <a:ea typeface="Times New Roman" panose="02020603050405020304" pitchFamily="18" charset="0"/>
                <a:cs typeface="Times New Roman" panose="02020603050405020304" pitchFamily="18" charset="0"/>
              </a:rPr>
              <a:t>P</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articipate at a </a:t>
            </a:r>
            <a:r>
              <a:rPr lang="en-US" sz="2400" u="sng" dirty="0">
                <a:solidFill>
                  <a:schemeClr val="tx1">
                    <a:alpha val="85000"/>
                  </a:schemeClr>
                </a:solidFill>
                <a:effectLst/>
                <a:latin typeface="+mj-lt"/>
                <a:ea typeface="Times New Roman" panose="02020603050405020304" pitchFamily="18" charset="0"/>
                <a:cs typeface="Times New Roman" panose="02020603050405020304" pitchFamily="18" charset="0"/>
              </a:rPr>
              <a:t>lower</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 tier than for which they qualify.</a:t>
            </a:r>
            <a:endParaRPr lang="en-US" sz="2400" dirty="0">
              <a:solidFill>
                <a:schemeClr val="tx1">
                  <a:alpha val="85000"/>
                </a:schemeClr>
              </a:solidFill>
              <a:effectLst/>
              <a:latin typeface="+mj-lt"/>
              <a:ea typeface="Times New Roman" panose="02020603050405020304" pitchFamily="18" charset="0"/>
            </a:endParaRPr>
          </a:p>
          <a:p>
            <a:pPr>
              <a:buNone/>
            </a:pPr>
            <a:r>
              <a:rPr lang="en-US" sz="2400" dirty="0">
                <a:solidFill>
                  <a:schemeClr val="tx1">
                    <a:alpha val="85000"/>
                  </a:schemeClr>
                </a:solidFill>
                <a:effectLst/>
                <a:latin typeface="+mj-lt"/>
                <a:ea typeface="Times New Roman" panose="02020603050405020304" pitchFamily="18" charset="0"/>
              </a:rPr>
              <a:t>3 - Identify a higher tier and </a:t>
            </a:r>
            <a:r>
              <a:rPr lang="en-US" sz="2400" u="sng" dirty="0">
                <a:solidFill>
                  <a:schemeClr val="tx1">
                    <a:alpha val="85000"/>
                  </a:schemeClr>
                </a:solidFill>
                <a:effectLst/>
                <a:latin typeface="+mj-lt"/>
                <a:ea typeface="Times New Roman" panose="02020603050405020304" pitchFamily="18" charset="0"/>
              </a:rPr>
              <a:t>work towards achieving that tier</a:t>
            </a:r>
            <a:r>
              <a:rPr lang="en-US" sz="2400" dirty="0">
                <a:solidFill>
                  <a:schemeClr val="tx1">
                    <a:alpha val="85000"/>
                  </a:schemeClr>
                </a:solidFill>
                <a:effectLst/>
                <a:latin typeface="+mj-lt"/>
                <a:ea typeface="Times New Roman" panose="02020603050405020304" pitchFamily="18" charset="0"/>
              </a:rPr>
              <a:t>. </a:t>
            </a:r>
          </a:p>
          <a:p>
            <a:pPr>
              <a:buNone/>
            </a:pPr>
            <a:r>
              <a:rPr lang="en-US" sz="2400" dirty="0">
                <a:solidFill>
                  <a:schemeClr val="tx1">
                    <a:alpha val="85000"/>
                  </a:schemeClr>
                </a:solidFill>
                <a:effectLst/>
                <a:latin typeface="+mj-lt"/>
                <a:ea typeface="Times New Roman" panose="02020603050405020304" pitchFamily="18" charset="0"/>
              </a:rPr>
              <a:t>NHP will provide tools and resources to support practices at any level.</a:t>
            </a:r>
            <a:endParaRPr lang="en-GB" sz="4800" dirty="0">
              <a:solidFill>
                <a:schemeClr val="tx1">
                  <a:alpha val="85000"/>
                </a:schemeClr>
              </a:solidFill>
              <a:latin typeface="+mj-lt"/>
            </a:endParaRPr>
          </a:p>
        </p:txBody>
      </p:sp>
      <p:sp>
        <p:nvSpPr>
          <p:cNvPr id="6" name="Slide Number Placeholder 5">
            <a:extLst>
              <a:ext uri="{FF2B5EF4-FFF2-40B4-BE49-F238E27FC236}">
                <a16:creationId xmlns:a16="http://schemas.microsoft.com/office/drawing/2014/main" id="{63663D67-F0EE-4B9F-5954-4AFA11DB310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43</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DF7F7275-41D8-DA87-887D-5D1C522F6D6C}"/>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1898173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E2E5-11AE-B102-BA25-CAE4BE26C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20C6A-3FCF-D6E3-16AF-A91B2BCF4923}"/>
              </a:ext>
            </a:extLst>
          </p:cNvPr>
          <p:cNvSpPr>
            <a:spLocks noGrp="1"/>
          </p:cNvSpPr>
          <p:nvPr>
            <p:ph type="ctrTitle"/>
          </p:nvPr>
        </p:nvSpPr>
        <p:spPr/>
        <p:txBody>
          <a:bodyPr>
            <a:normAutofit/>
          </a:bodyPr>
          <a:lstStyle/>
          <a:p>
            <a:r>
              <a:rPr lang="en-US" b="1" dirty="0">
                <a:solidFill>
                  <a:schemeClr val="tx1">
                    <a:alpha val="75000"/>
                  </a:schemeClr>
                </a:solidFill>
              </a:rPr>
              <a:t>PMPM Payment Structure</a:t>
            </a:r>
          </a:p>
        </p:txBody>
      </p:sp>
      <p:pic>
        <p:nvPicPr>
          <p:cNvPr id="6" name="Picture Placeholder 5">
            <a:extLst>
              <a:ext uri="{FF2B5EF4-FFF2-40B4-BE49-F238E27FC236}">
                <a16:creationId xmlns:a16="http://schemas.microsoft.com/office/drawing/2014/main" id="{960D6090-7E7F-3D0D-72B5-766FFEBB7D69}"/>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DA010AE-4FCA-26AF-FCB0-33A67BED592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3130427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a:bodyPr>
          <a:lstStyle/>
          <a:p>
            <a:r>
              <a:rPr lang="en-US" b="1" dirty="0">
                <a:solidFill>
                  <a:schemeClr val="tx1">
                    <a:alpha val="75000"/>
                  </a:schemeClr>
                </a:solidFill>
              </a:rPr>
              <a:t>PMPM Maximum Payment Structure</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4ECBE6B0-5E33-00BC-02E3-CF67F37BE9F6}"/>
              </a:ext>
            </a:extLst>
          </p:cNvPr>
          <p:cNvSpPr/>
          <p:nvPr/>
        </p:nvSpPr>
        <p:spPr>
          <a:xfrm>
            <a:off x="838199" y="1977530"/>
            <a:ext cx="1103811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7" name="Table 6">
            <a:extLst>
              <a:ext uri="{FF2B5EF4-FFF2-40B4-BE49-F238E27FC236}">
                <a16:creationId xmlns:a16="http://schemas.microsoft.com/office/drawing/2014/main" id="{3C7BE9A8-4D4C-664A-A53C-DA2C0EC8EB7A}"/>
              </a:ext>
            </a:extLst>
          </p:cNvPr>
          <p:cNvGraphicFramePr>
            <a:graphicFrameLocks noGrp="1"/>
          </p:cNvGraphicFramePr>
          <p:nvPr>
            <p:extLst>
              <p:ext uri="{D42A27DB-BD31-4B8C-83A1-F6EECF244321}">
                <p14:modId xmlns:p14="http://schemas.microsoft.com/office/powerpoint/2010/main" val="3053448040"/>
              </p:ext>
            </p:extLst>
          </p:nvPr>
        </p:nvGraphicFramePr>
        <p:xfrm>
          <a:off x="631188" y="1874822"/>
          <a:ext cx="11038114" cy="4097716"/>
        </p:xfrm>
        <a:graphic>
          <a:graphicData uri="http://schemas.openxmlformats.org/drawingml/2006/table">
            <a:tbl>
              <a:tblPr firstRow="1" bandRow="1">
                <a:tableStyleId>{5C22544A-7EE6-4342-B048-85BDC9FD1C3A}</a:tableStyleId>
              </a:tblPr>
              <a:tblGrid>
                <a:gridCol w="3157318">
                  <a:extLst>
                    <a:ext uri="{9D8B030D-6E8A-4147-A177-3AD203B41FA5}">
                      <a16:colId xmlns:a16="http://schemas.microsoft.com/office/drawing/2014/main" val="3723742329"/>
                    </a:ext>
                  </a:extLst>
                </a:gridCol>
                <a:gridCol w="2361740">
                  <a:extLst>
                    <a:ext uri="{9D8B030D-6E8A-4147-A177-3AD203B41FA5}">
                      <a16:colId xmlns:a16="http://schemas.microsoft.com/office/drawing/2014/main" val="1474536303"/>
                    </a:ext>
                  </a:extLst>
                </a:gridCol>
                <a:gridCol w="2759528">
                  <a:extLst>
                    <a:ext uri="{9D8B030D-6E8A-4147-A177-3AD203B41FA5}">
                      <a16:colId xmlns:a16="http://schemas.microsoft.com/office/drawing/2014/main" val="955151490"/>
                    </a:ext>
                  </a:extLst>
                </a:gridCol>
                <a:gridCol w="2759528">
                  <a:extLst>
                    <a:ext uri="{9D8B030D-6E8A-4147-A177-3AD203B41FA5}">
                      <a16:colId xmlns:a16="http://schemas.microsoft.com/office/drawing/2014/main" val="1213898077"/>
                    </a:ext>
                  </a:extLst>
                </a:gridCol>
              </a:tblGrid>
              <a:tr h="532712">
                <a:tc>
                  <a:txBody>
                    <a:bodyPr/>
                    <a:lstStyle/>
                    <a:p>
                      <a:endParaRPr lang="en-GB" sz="2800" dirty="0"/>
                    </a:p>
                  </a:txBody>
                  <a:tcPr/>
                </a:tc>
                <a:tc>
                  <a:txBody>
                    <a:bodyPr/>
                    <a:lstStyle/>
                    <a:p>
                      <a:pPr algn="ctr"/>
                      <a:r>
                        <a:rPr lang="en-GB" sz="2800" dirty="0"/>
                        <a:t>Tier 1</a:t>
                      </a:r>
                    </a:p>
                  </a:txBody>
                  <a:tcPr anchor="ctr"/>
                </a:tc>
                <a:tc>
                  <a:txBody>
                    <a:bodyPr/>
                    <a:lstStyle/>
                    <a:p>
                      <a:pPr algn="ctr"/>
                      <a:r>
                        <a:rPr lang="en-GB" sz="2800" dirty="0"/>
                        <a:t>Tier 2</a:t>
                      </a:r>
                    </a:p>
                  </a:txBody>
                  <a:tcPr anchor="ctr"/>
                </a:tc>
                <a:tc>
                  <a:txBody>
                    <a:bodyPr/>
                    <a:lstStyle/>
                    <a:p>
                      <a:pPr algn="ctr"/>
                      <a:r>
                        <a:rPr lang="en-GB" sz="2800" dirty="0"/>
                        <a:t>Tier 3</a:t>
                      </a:r>
                    </a:p>
                  </a:txBody>
                  <a:tcPr anchor="ctr"/>
                </a:tc>
                <a:extLst>
                  <a:ext uri="{0D108BD9-81ED-4DB2-BD59-A6C34878D82A}">
                    <a16:rowId xmlns:a16="http://schemas.microsoft.com/office/drawing/2014/main" val="2274359013"/>
                  </a:ext>
                </a:extLst>
              </a:tr>
              <a:tr h="740780">
                <a:tc>
                  <a:txBody>
                    <a:bodyPr/>
                    <a:lstStyle/>
                    <a:p>
                      <a:r>
                        <a:rPr lang="en-GB" sz="2800" dirty="0"/>
                        <a:t>PMPM Max (up to)</a:t>
                      </a:r>
                    </a:p>
                  </a:txBody>
                  <a:tcPr anchor="ctr"/>
                </a:tc>
                <a:tc>
                  <a:txBody>
                    <a:bodyPr/>
                    <a:lstStyle/>
                    <a:p>
                      <a:pPr algn="ctr"/>
                      <a:r>
                        <a:rPr lang="en-GB" sz="2800" dirty="0"/>
                        <a:t>$2.00</a:t>
                      </a:r>
                    </a:p>
                  </a:txBody>
                  <a:tcPr anchor="ctr"/>
                </a:tc>
                <a:tc>
                  <a:txBody>
                    <a:bodyPr/>
                    <a:lstStyle/>
                    <a:p>
                      <a:pPr algn="ctr"/>
                      <a:r>
                        <a:rPr lang="en-GB" sz="2800" dirty="0"/>
                        <a:t>$4.50</a:t>
                      </a:r>
                    </a:p>
                  </a:txBody>
                  <a:tcPr anchor="ctr"/>
                </a:tc>
                <a:tc>
                  <a:txBody>
                    <a:bodyPr/>
                    <a:lstStyle/>
                    <a:p>
                      <a:pPr algn="ctr"/>
                      <a:r>
                        <a:rPr lang="en-GB" sz="2800" dirty="0"/>
                        <a:t>$10.00</a:t>
                      </a:r>
                    </a:p>
                  </a:txBody>
                  <a:tcPr anchor="ctr"/>
                </a:tc>
                <a:extLst>
                  <a:ext uri="{0D108BD9-81ED-4DB2-BD59-A6C34878D82A}">
                    <a16:rowId xmlns:a16="http://schemas.microsoft.com/office/drawing/2014/main" val="1325846135"/>
                  </a:ext>
                </a:extLst>
              </a:tr>
              <a:tr h="706056">
                <a:tc>
                  <a:txBody>
                    <a:bodyPr/>
                    <a:lstStyle/>
                    <a:p>
                      <a:r>
                        <a:rPr lang="en-US" sz="1800" i="1" dirty="0"/>
                        <a:t>Practice Assessment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10656310"/>
                  </a:ext>
                </a:extLst>
              </a:tr>
              <a:tr h="706056">
                <a:tc>
                  <a:txBody>
                    <a:bodyPr/>
                    <a:lstStyle/>
                    <a:p>
                      <a:r>
                        <a:rPr lang="en-US" sz="1800" i="1" dirty="0"/>
                        <a:t>CC and Acuity (70%)</a:t>
                      </a:r>
                    </a:p>
                  </a:txBody>
                  <a:tcPr anchor="ctr"/>
                </a:tc>
                <a:tc>
                  <a:txBody>
                    <a:bodyPr/>
                    <a:lstStyle/>
                    <a:p>
                      <a:pPr algn="ctr" fontAlgn="b"/>
                      <a:r>
                        <a:rPr lang="en-US" sz="1800" b="0" i="1" u="none" strike="noStrike" dirty="0">
                          <a:solidFill>
                            <a:srgbClr val="000000"/>
                          </a:solidFill>
                          <a:effectLst/>
                          <a:latin typeface="+mn-lt"/>
                        </a:rPr>
                        <a:t> $1.40 (70% of $2.00)</a:t>
                      </a:r>
                    </a:p>
                  </a:txBody>
                  <a:tcPr marL="7620" marR="7620" marT="7620" marB="0" anchor="ctr"/>
                </a:tc>
                <a:tc>
                  <a:txBody>
                    <a:bodyPr/>
                    <a:lstStyle/>
                    <a:p>
                      <a:pPr algn="ctr" fontAlgn="b"/>
                      <a:r>
                        <a:rPr lang="en-US" sz="1800" b="0" i="1" u="none" strike="noStrike" dirty="0">
                          <a:solidFill>
                            <a:srgbClr val="000000"/>
                          </a:solidFill>
                          <a:effectLst/>
                          <a:latin typeface="+mn-lt"/>
                        </a:rPr>
                        <a:t>$3.15 (70% of $4.50)</a:t>
                      </a:r>
                    </a:p>
                  </a:txBody>
                  <a:tcPr marL="7620" marR="7620" marT="7620" marB="0" anchor="ctr"/>
                </a:tc>
                <a:tc>
                  <a:txBody>
                    <a:bodyPr/>
                    <a:lstStyle/>
                    <a:p>
                      <a:pPr algn="ctr" fontAlgn="b"/>
                      <a:r>
                        <a:rPr lang="en-US" sz="1800" b="0" i="1" u="none" strike="noStrike" dirty="0">
                          <a:solidFill>
                            <a:srgbClr val="000000"/>
                          </a:solidFill>
                          <a:effectLst/>
                          <a:latin typeface="+mn-lt"/>
                        </a:rPr>
                        <a:t>$7.00 (70% of $10.00)</a:t>
                      </a:r>
                    </a:p>
                  </a:txBody>
                  <a:tcPr marL="7620" marR="7620" marT="7620" marB="0" anchor="ctr"/>
                </a:tc>
                <a:extLst>
                  <a:ext uri="{0D108BD9-81ED-4DB2-BD59-A6C34878D82A}">
                    <a16:rowId xmlns:a16="http://schemas.microsoft.com/office/drawing/2014/main" val="2352435777"/>
                  </a:ext>
                </a:extLst>
              </a:tr>
              <a:tr h="706056">
                <a:tc>
                  <a:txBody>
                    <a:bodyPr/>
                    <a:lstStyle/>
                    <a:p>
                      <a:r>
                        <a:rPr lang="en-US" sz="1800" i="1" dirty="0"/>
                        <a:t>Integrated BH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2600024931"/>
                  </a:ext>
                </a:extLst>
              </a:tr>
              <a:tr h="706056">
                <a:tc>
                  <a:txBody>
                    <a:bodyPr/>
                    <a:lstStyle/>
                    <a:p>
                      <a:r>
                        <a:rPr lang="en-US" sz="1800" i="1" dirty="0"/>
                        <a:t>Special Programs (16%)</a:t>
                      </a:r>
                    </a:p>
                  </a:txBody>
                  <a:tcPr anchor="ctr"/>
                </a:tc>
                <a:tc>
                  <a:txBody>
                    <a:bodyPr/>
                    <a:lstStyle/>
                    <a:p>
                      <a:pPr algn="ctr" fontAlgn="b"/>
                      <a:r>
                        <a:rPr lang="en-US" sz="1800" b="0" i="1" u="none" strike="noStrike" dirty="0">
                          <a:solidFill>
                            <a:srgbClr val="000000"/>
                          </a:solidFill>
                          <a:effectLst/>
                          <a:latin typeface="+mn-lt"/>
                        </a:rPr>
                        <a:t>$0.32 (16% of $2.00)</a:t>
                      </a:r>
                    </a:p>
                  </a:txBody>
                  <a:tcPr marL="7620" marR="7620" marT="7620" marB="0" anchor="ctr"/>
                </a:tc>
                <a:tc>
                  <a:txBody>
                    <a:bodyPr/>
                    <a:lstStyle/>
                    <a:p>
                      <a:pPr algn="ctr" fontAlgn="b"/>
                      <a:r>
                        <a:rPr lang="en-US" sz="1800" b="0" i="1" u="none" strike="noStrike" dirty="0">
                          <a:solidFill>
                            <a:srgbClr val="000000"/>
                          </a:solidFill>
                          <a:effectLst/>
                          <a:latin typeface="+mn-lt"/>
                        </a:rPr>
                        <a:t>$0.72 (16% of $4.50)</a:t>
                      </a:r>
                    </a:p>
                  </a:txBody>
                  <a:tcPr marL="7620" marR="7620" marT="7620" marB="0" anchor="ctr"/>
                </a:tc>
                <a:tc>
                  <a:txBody>
                    <a:bodyPr/>
                    <a:lstStyle/>
                    <a:p>
                      <a:pPr algn="ctr" fontAlgn="b"/>
                      <a:r>
                        <a:rPr lang="en-US" sz="1800" b="0" i="1" u="none" strike="noStrike" dirty="0">
                          <a:solidFill>
                            <a:srgbClr val="000000"/>
                          </a:solidFill>
                          <a:effectLst/>
                          <a:latin typeface="+mn-lt"/>
                        </a:rPr>
                        <a:t>$1.60 (16% of $10.00)</a:t>
                      </a:r>
                    </a:p>
                  </a:txBody>
                  <a:tcPr marL="7620" marR="7620" marT="7620" marB="0" anchor="ctr"/>
                </a:tc>
                <a:extLst>
                  <a:ext uri="{0D108BD9-81ED-4DB2-BD59-A6C34878D82A}">
                    <a16:rowId xmlns:a16="http://schemas.microsoft.com/office/drawing/2014/main" val="2666346530"/>
                  </a:ext>
                </a:extLst>
              </a:tr>
            </a:tbl>
          </a:graphicData>
        </a:graphic>
      </p:graphicFrame>
    </p:spTree>
    <p:extLst>
      <p:ext uri="{BB962C8B-B14F-4D97-AF65-F5344CB8AC3E}">
        <p14:creationId xmlns:p14="http://schemas.microsoft.com/office/powerpoint/2010/main" val="152034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50FB-BA54-0E99-F5F8-3FE256E25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F930B-EBEF-4FAB-D5D1-ACA1AF235B72}"/>
              </a:ext>
            </a:extLst>
          </p:cNvPr>
          <p:cNvSpPr>
            <a:spLocks noGrp="1"/>
          </p:cNvSpPr>
          <p:nvPr>
            <p:ph type="ctrTitle"/>
          </p:nvPr>
        </p:nvSpPr>
        <p:spPr>
          <a:xfrm>
            <a:off x="647700" y="5059252"/>
            <a:ext cx="11049000" cy="1209275"/>
          </a:xfrm>
        </p:spPr>
        <p:txBody>
          <a:bodyPr>
            <a:normAutofit/>
          </a:bodyPr>
          <a:lstStyle/>
          <a:p>
            <a:r>
              <a:rPr lang="en-US" b="1" dirty="0">
                <a:solidFill>
                  <a:schemeClr val="tx1">
                    <a:alpha val="75000"/>
                  </a:schemeClr>
                </a:solidFill>
              </a:rPr>
              <a:t>PCMP Tier Levels: Responsibilities &amp; Expectations</a:t>
            </a:r>
          </a:p>
        </p:txBody>
      </p:sp>
      <p:pic>
        <p:nvPicPr>
          <p:cNvPr id="6" name="Picture Placeholder 5">
            <a:extLst>
              <a:ext uri="{FF2B5EF4-FFF2-40B4-BE49-F238E27FC236}">
                <a16:creationId xmlns:a16="http://schemas.microsoft.com/office/drawing/2014/main" id="{41F9A52A-7C0C-7B21-2F63-600573B5B896}"/>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3EB5FC7-DED2-17B5-2D73-97781F7D3796}"/>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158887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CC24-6361-3099-79F9-FCA82E1EF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14BCE9-4A92-1A9D-43EC-C07ADF93F072}"/>
              </a:ext>
            </a:extLst>
          </p:cNvPr>
          <p:cNvSpPr>
            <a:spLocks noGrp="1"/>
          </p:cNvSpPr>
          <p:nvPr>
            <p:ph type="title"/>
          </p:nvPr>
        </p:nvSpPr>
        <p:spPr>
          <a:xfrm>
            <a:off x="838199" y="662427"/>
            <a:ext cx="10510521" cy="819738"/>
          </a:xfrm>
        </p:spPr>
        <p:txBody>
          <a:bodyPr>
            <a:normAutofit/>
          </a:bodyPr>
          <a:lstStyle/>
          <a:p>
            <a:r>
              <a:rPr lang="en-US" b="1" dirty="0">
                <a:solidFill>
                  <a:schemeClr val="tx1"/>
                </a:solidFill>
              </a:rPr>
              <a:t>Requirements for ALL PCMP Practice Sites</a:t>
            </a:r>
          </a:p>
        </p:txBody>
      </p:sp>
      <p:pic>
        <p:nvPicPr>
          <p:cNvPr id="5" name="Picture 4" descr="A blue and green logo with a leaf&#10;&#10;AI-generated content may be incorrect.">
            <a:extLst>
              <a:ext uri="{FF2B5EF4-FFF2-40B4-BE49-F238E27FC236}">
                <a16:creationId xmlns:a16="http://schemas.microsoft.com/office/drawing/2014/main" id="{F3C6BF9D-E485-429F-6FEF-1899E2FA77AE}"/>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F7B1EB3D-8D86-6744-05BF-45F057E63712}"/>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29B4F12B-13BA-F7D6-2689-469C8A05DEC8}"/>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A9259AE5-43DF-F9E4-D768-2373F9E62B41}"/>
              </a:ext>
            </a:extLst>
          </p:cNvPr>
          <p:cNvSpPr txBox="1"/>
          <p:nvPr/>
        </p:nvSpPr>
        <p:spPr>
          <a:xfrm>
            <a:off x="363219" y="1707273"/>
            <a:ext cx="11460480" cy="4708981"/>
          </a:xfrm>
          <a:prstGeom prst="rect">
            <a:avLst/>
          </a:prstGeom>
          <a:noFill/>
        </p:spPr>
        <p:txBody>
          <a:bodyPr wrap="square" rtlCol="0">
            <a:spAutoFit/>
          </a:bodyPr>
          <a:lstStyle/>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Engage with Practice Transformation Coach and participate in Practice Transformation activities in Year 1.</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Assign a Point of Contact to respond to NHP Care Coordination Team within 24 hours.</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a typeface="Times New Roman" panose="02020603050405020304" pitchFamily="18" charset="0"/>
                <a:cs typeface="Times New Roman" panose="02020603050405020304" pitchFamily="18" charset="0"/>
              </a:rPr>
              <a:t>Conduct </a:t>
            </a:r>
            <a:r>
              <a:rPr lang="en-US" sz="2400" dirty="0">
                <a:effectLst/>
                <a:ea typeface="Times New Roman" panose="02020603050405020304" pitchFamily="18" charset="0"/>
                <a:cs typeface="Times New Roman" panose="02020603050405020304" pitchFamily="18" charset="0"/>
              </a:rPr>
              <a:t>EPSDT standardize screening tools, including behavioral health screening tools. </a:t>
            </a: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Participate in the Departments incentive programs including but not limited to Alternative Payment Model (APM), Key Performance Indicators (KPI), and/or other incentive programs when eligible. </a:t>
            </a:r>
          </a:p>
          <a:p>
            <a:pPr marL="522288" lvl="1" indent="-342900">
              <a:lnSpc>
                <a:spcPct val="150000"/>
              </a:lnSpc>
              <a:buAutoNum type="arabicPeriod"/>
            </a:pPr>
            <a:r>
              <a:rPr lang="en-US" sz="2400" dirty="0">
                <a:effectLst/>
                <a:ea typeface="Times New Roman" panose="02020603050405020304" pitchFamily="18" charset="0"/>
                <a:cs typeface="Times New Roman" panose="02020603050405020304" pitchFamily="18" charset="0"/>
              </a:rPr>
              <a:t>Participate in NHP incentive programs or quality measure improvement activities. </a:t>
            </a:r>
            <a:r>
              <a:rPr lang="en-US" dirty="0">
                <a:effectLst/>
                <a:ea typeface="Times New Roman" panose="02020603050405020304" pitchFamily="18"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a:p>
            <a:pPr algn="just">
              <a:buNone/>
            </a:pPr>
            <a:r>
              <a:rPr lang="en-US" sz="1400" dirty="0">
                <a:effectLst/>
                <a:ea typeface="Times New Roman" panose="02020603050405020304" pitchFamily="18" charset="0"/>
                <a:cs typeface="Times New Roman" panose="02020603050405020304" pitchFamily="18" charset="0"/>
              </a:rPr>
              <a:t> </a:t>
            </a:r>
            <a:endParaRPr lang="en-GB"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91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5FBDDC-36F7-C408-8EBF-7649ACF6896C}"/>
              </a:ext>
            </a:extLst>
          </p:cNvPr>
          <p:cNvGrpSpPr/>
          <p:nvPr/>
        </p:nvGrpSpPr>
        <p:grpSpPr>
          <a:xfrm>
            <a:off x="3542122" y="216269"/>
            <a:ext cx="5107755" cy="2832124"/>
            <a:chOff x="3283329" y="5960"/>
            <a:chExt cx="5107755" cy="2832124"/>
          </a:xfrm>
        </p:grpSpPr>
        <p:sp>
          <p:nvSpPr>
            <p:cNvPr id="9" name="Trapezium 8">
              <a:extLst>
                <a:ext uri="{FF2B5EF4-FFF2-40B4-BE49-F238E27FC236}">
                  <a16:creationId xmlns:a16="http://schemas.microsoft.com/office/drawing/2014/main" id="{0824AD51-5D8C-F040-D97F-8E23D504D133}"/>
                </a:ext>
              </a:extLst>
            </p:cNvPr>
            <p:cNvSpPr/>
            <p:nvPr/>
          </p:nvSpPr>
          <p:spPr>
            <a:xfrm>
              <a:off x="3283329" y="5960"/>
              <a:ext cx="5107755" cy="2832124"/>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Trapezium 4">
              <a:extLst>
                <a:ext uri="{FF2B5EF4-FFF2-40B4-BE49-F238E27FC236}">
                  <a16:creationId xmlns:a16="http://schemas.microsoft.com/office/drawing/2014/main" id="{06F7C10B-2CB0-FD53-A183-8CAF70A310A4}"/>
                </a:ext>
              </a:extLst>
            </p:cNvPr>
            <p:cNvSpPr txBox="1"/>
            <p:nvPr/>
          </p:nvSpPr>
          <p:spPr>
            <a:xfrm>
              <a:off x="3283329" y="5960"/>
              <a:ext cx="5107755" cy="283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marL="0" lvl="0" indent="0" algn="ctr" defTabSz="533400">
                <a:lnSpc>
                  <a:spcPct val="90000"/>
                </a:lnSpc>
                <a:spcBef>
                  <a:spcPct val="0"/>
                </a:spcBef>
                <a:spcAft>
                  <a:spcPct val="35000"/>
                </a:spcAft>
                <a:buNone/>
              </a:pPr>
              <a:endParaRPr lang="en-US" sz="1200" kern="1200" dirty="0">
                <a:solidFill>
                  <a:schemeClr val="tx1"/>
                </a:solidFill>
              </a:endParaRPr>
            </a:p>
          </p:txBody>
        </p:sp>
      </p:grpSp>
      <p:grpSp>
        <p:nvGrpSpPr>
          <p:cNvPr id="3" name="Group 2">
            <a:extLst>
              <a:ext uri="{FF2B5EF4-FFF2-40B4-BE49-F238E27FC236}">
                <a16:creationId xmlns:a16="http://schemas.microsoft.com/office/drawing/2014/main" id="{C336F667-D518-3664-FBA8-B8CCFA256136}"/>
              </a:ext>
            </a:extLst>
          </p:cNvPr>
          <p:cNvGrpSpPr/>
          <p:nvPr/>
        </p:nvGrpSpPr>
        <p:grpSpPr>
          <a:xfrm>
            <a:off x="1970881" y="3042433"/>
            <a:ext cx="8250238" cy="1712922"/>
            <a:chOff x="1712088" y="2832124"/>
            <a:chExt cx="8250238" cy="1712922"/>
          </a:xfrm>
        </p:grpSpPr>
        <p:sp>
          <p:nvSpPr>
            <p:cNvPr id="7" name="Trapezium 6">
              <a:extLst>
                <a:ext uri="{FF2B5EF4-FFF2-40B4-BE49-F238E27FC236}">
                  <a16:creationId xmlns:a16="http://schemas.microsoft.com/office/drawing/2014/main" id="{F448AB77-AE8D-804F-0B15-6029B0E5BA76}"/>
                </a:ext>
              </a:extLst>
            </p:cNvPr>
            <p:cNvSpPr/>
            <p:nvPr/>
          </p:nvSpPr>
          <p:spPr>
            <a:xfrm>
              <a:off x="1712088" y="2832124"/>
              <a:ext cx="8250238" cy="1712922"/>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Trapezium 6">
              <a:extLst>
                <a:ext uri="{FF2B5EF4-FFF2-40B4-BE49-F238E27FC236}">
                  <a16:creationId xmlns:a16="http://schemas.microsoft.com/office/drawing/2014/main" id="{2F752CDD-B461-7011-10C4-71A0DF5AAC58}"/>
                </a:ext>
              </a:extLst>
            </p:cNvPr>
            <p:cNvSpPr txBox="1"/>
            <p:nvPr/>
          </p:nvSpPr>
          <p:spPr>
            <a:xfrm>
              <a:off x="3155880" y="2832124"/>
              <a:ext cx="5362654" cy="1712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2                                                                                                         </a:t>
              </a:r>
              <a:r>
                <a:rPr lang="en-US" sz="1600" kern="1200" dirty="0">
                  <a:solidFill>
                    <a:schemeClr val="tx1"/>
                  </a:solidFill>
                </a:rPr>
                <a:t>SDOH screening and navigation, Manage care transitions, Specialty referrals, Lead CC for  members with chronic condition, Document missed care appts, Provide EPSDT outreach and tracking, Document care plan compliance, U</a:t>
              </a:r>
              <a:r>
                <a:rPr lang="en-US" sz="1600" kern="1200" dirty="0">
                  <a:solidFill>
                    <a:schemeClr val="tx1"/>
                  </a:solidFill>
                  <a:effectLst/>
                  <a:latin typeface="+mn-lt"/>
                  <a:ea typeface="+mn-ea"/>
                  <a:cs typeface="+mn-cs"/>
                </a:rPr>
                <a:t>se of Department tools, Capability to exchange data</a:t>
              </a:r>
              <a:endParaRPr lang="en-US" sz="1400" kern="1200" dirty="0">
                <a:solidFill>
                  <a:schemeClr val="tx1"/>
                </a:solidFill>
              </a:endParaRPr>
            </a:p>
          </p:txBody>
        </p:sp>
      </p:grpSp>
      <p:grpSp>
        <p:nvGrpSpPr>
          <p:cNvPr id="4" name="Group 3">
            <a:extLst>
              <a:ext uri="{FF2B5EF4-FFF2-40B4-BE49-F238E27FC236}">
                <a16:creationId xmlns:a16="http://schemas.microsoft.com/office/drawing/2014/main" id="{45D8FDB3-26A3-D6EF-BC1A-52200770AB0C}"/>
              </a:ext>
            </a:extLst>
          </p:cNvPr>
          <p:cNvGrpSpPr/>
          <p:nvPr/>
        </p:nvGrpSpPr>
        <p:grpSpPr>
          <a:xfrm>
            <a:off x="258793" y="4755356"/>
            <a:ext cx="11674414" cy="1886374"/>
            <a:chOff x="0" y="4545047"/>
            <a:chExt cx="11674414" cy="1886374"/>
          </a:xfrm>
        </p:grpSpPr>
        <p:sp>
          <p:nvSpPr>
            <p:cNvPr id="5" name="Trapezium 4">
              <a:extLst>
                <a:ext uri="{FF2B5EF4-FFF2-40B4-BE49-F238E27FC236}">
                  <a16:creationId xmlns:a16="http://schemas.microsoft.com/office/drawing/2014/main" id="{C50764CE-348F-4422-1C46-C247F93949A5}"/>
                </a:ext>
              </a:extLst>
            </p:cNvPr>
            <p:cNvSpPr/>
            <p:nvPr/>
          </p:nvSpPr>
          <p:spPr>
            <a:xfrm>
              <a:off x="0" y="4545047"/>
              <a:ext cx="11674414" cy="1886374"/>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Trapezium 8">
              <a:extLst>
                <a:ext uri="{FF2B5EF4-FFF2-40B4-BE49-F238E27FC236}">
                  <a16:creationId xmlns:a16="http://schemas.microsoft.com/office/drawing/2014/main" id="{9B8097A9-C389-67F2-64FD-67A058F67F07}"/>
                </a:ext>
              </a:extLst>
            </p:cNvPr>
            <p:cNvSpPr txBox="1"/>
            <p:nvPr/>
          </p:nvSpPr>
          <p:spPr>
            <a:xfrm>
              <a:off x="2043022" y="4545047"/>
              <a:ext cx="7588369" cy="18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3                                                                                                                   </a:t>
              </a:r>
              <a:r>
                <a:rPr lang="en-US" sz="1800" kern="1200" dirty="0">
                  <a:solidFill>
                    <a:schemeClr val="tx1"/>
                  </a:solidFill>
                </a:rPr>
                <a:t>Document in </a:t>
              </a:r>
              <a:r>
                <a:rPr lang="en-US" sz="1800" kern="1200" dirty="0" err="1">
                  <a:solidFill>
                    <a:schemeClr val="tx1"/>
                  </a:solidFill>
                </a:rPr>
                <a:t>Essette</a:t>
              </a:r>
              <a:r>
                <a:rPr lang="en-US" sz="1800" kern="1200" dirty="0">
                  <a:solidFill>
                    <a:schemeClr val="tx1"/>
                  </a:solidFill>
                </a:rPr>
                <a:t>, Open panel, lead CC role on complex cases, Respond to crisis follow up requests, Conduct comprehensive assessments/screenings, Regularly attend CC subcommittee and partnership meetings,  Monthly complex member engagement, Complete and document comprehensive care plan interventions, Meet CC state performance standards.</a:t>
              </a:r>
              <a:endParaRPr lang="en-US" sz="1400" kern="1200" dirty="0">
                <a:solidFill>
                  <a:schemeClr val="tx1"/>
                </a:solidFill>
              </a:endParaRPr>
            </a:p>
          </p:txBody>
        </p:sp>
      </p:grpSp>
      <p:sp>
        <p:nvSpPr>
          <p:cNvPr id="11" name="Arrow: Up 10">
            <a:extLst>
              <a:ext uri="{FF2B5EF4-FFF2-40B4-BE49-F238E27FC236}">
                <a16:creationId xmlns:a16="http://schemas.microsoft.com/office/drawing/2014/main" id="{2619B8C1-2AEE-B11D-6B89-28035B37B5EE}"/>
              </a:ext>
            </a:extLst>
          </p:cNvPr>
          <p:cNvSpPr/>
          <p:nvPr/>
        </p:nvSpPr>
        <p:spPr>
          <a:xfrm rot="13356324">
            <a:off x="2616614" y="-32134"/>
            <a:ext cx="966929" cy="5335760"/>
          </a:xfrm>
          <a:prstGeom prst="upArrow">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B873FAC7-13C2-81EF-C422-3A16EEC7C6A2}"/>
              </a:ext>
            </a:extLst>
          </p:cNvPr>
          <p:cNvSpPr txBox="1"/>
          <p:nvPr/>
        </p:nvSpPr>
        <p:spPr>
          <a:xfrm rot="18699022">
            <a:off x="1690337" y="2193368"/>
            <a:ext cx="3249292" cy="400110"/>
          </a:xfrm>
          <a:prstGeom prst="rect">
            <a:avLst/>
          </a:prstGeom>
          <a:noFill/>
        </p:spPr>
        <p:txBody>
          <a:bodyPr wrap="square" rtlCol="0">
            <a:spAutoFit/>
          </a:bodyPr>
          <a:lstStyle/>
          <a:p>
            <a:r>
              <a:rPr lang="en-GB" sz="2000" b="1" dirty="0"/>
              <a:t>PCMP Responsibilities</a:t>
            </a:r>
          </a:p>
        </p:txBody>
      </p:sp>
      <p:sp>
        <p:nvSpPr>
          <p:cNvPr id="13" name="Arrow: Up 12">
            <a:extLst>
              <a:ext uri="{FF2B5EF4-FFF2-40B4-BE49-F238E27FC236}">
                <a16:creationId xmlns:a16="http://schemas.microsoft.com/office/drawing/2014/main" id="{72ABF316-37E4-8059-5F17-7AA97A578D10}"/>
              </a:ext>
            </a:extLst>
          </p:cNvPr>
          <p:cNvSpPr/>
          <p:nvPr/>
        </p:nvSpPr>
        <p:spPr>
          <a:xfrm rot="19166265">
            <a:off x="8926380" y="333084"/>
            <a:ext cx="966929" cy="5335760"/>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EBEFD0D-63CC-F54B-45A3-19E5F73CBBFE}"/>
              </a:ext>
            </a:extLst>
          </p:cNvPr>
          <p:cNvSpPr txBox="1"/>
          <p:nvPr/>
        </p:nvSpPr>
        <p:spPr>
          <a:xfrm rot="2923589">
            <a:off x="8316590" y="3006727"/>
            <a:ext cx="2552754" cy="369332"/>
          </a:xfrm>
          <a:prstGeom prst="rect">
            <a:avLst/>
          </a:prstGeom>
          <a:noFill/>
        </p:spPr>
        <p:txBody>
          <a:bodyPr wrap="square" rtlCol="0">
            <a:spAutoFit/>
          </a:bodyPr>
          <a:lstStyle/>
          <a:p>
            <a:r>
              <a:rPr lang="en-GB" dirty="0"/>
              <a:t>NHP Responsibilities</a:t>
            </a:r>
          </a:p>
        </p:txBody>
      </p:sp>
      <p:sp>
        <p:nvSpPr>
          <p:cNvPr id="15" name="TextBox 14">
            <a:extLst>
              <a:ext uri="{FF2B5EF4-FFF2-40B4-BE49-F238E27FC236}">
                <a16:creationId xmlns:a16="http://schemas.microsoft.com/office/drawing/2014/main" id="{91CD727D-7AA4-D247-7FF3-775F85627FA8}"/>
              </a:ext>
            </a:extLst>
          </p:cNvPr>
          <p:cNvSpPr txBox="1"/>
          <p:nvPr/>
        </p:nvSpPr>
        <p:spPr>
          <a:xfrm>
            <a:off x="4747930" y="1308193"/>
            <a:ext cx="2841395" cy="1692771"/>
          </a:xfrm>
          <a:prstGeom prst="rect">
            <a:avLst/>
          </a:prstGeom>
          <a:noFill/>
        </p:spPr>
        <p:txBody>
          <a:bodyPr wrap="square" rtlCol="0">
            <a:spAutoFit/>
          </a:bodyPr>
          <a:lstStyle/>
          <a:p>
            <a:pPr lvl="0" algn="ctr"/>
            <a:r>
              <a:rPr lang="en-US" sz="2400" b="1" u="sng" dirty="0"/>
              <a:t>Tier 1</a:t>
            </a:r>
          </a:p>
          <a:p>
            <a:pPr lvl="0" algn="ctr"/>
            <a:r>
              <a:rPr lang="en-US" sz="1600" dirty="0"/>
              <a:t>Refer to NHP complex CC cases, Conduct brief SDOH screenings, Participate in shared care planning, Support community and specialty referrals</a:t>
            </a:r>
          </a:p>
        </p:txBody>
      </p:sp>
    </p:spTree>
    <p:extLst>
      <p:ext uri="{BB962C8B-B14F-4D97-AF65-F5344CB8AC3E}">
        <p14:creationId xmlns:p14="http://schemas.microsoft.com/office/powerpoint/2010/main" val="2621769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E66FC-1D1A-5FDD-7C5D-8B4D59097AF5}"/>
              </a:ext>
            </a:extLst>
          </p:cNvPr>
          <p:cNvSpPr>
            <a:spLocks noGrp="1"/>
          </p:cNvSpPr>
          <p:nvPr>
            <p:ph sz="half" idx="1"/>
          </p:nvPr>
        </p:nvSpPr>
        <p:spPr>
          <a:solidFill>
            <a:schemeClr val="tx1">
              <a:lumMod val="95000"/>
            </a:schemeClr>
          </a:solidFill>
        </p:spPr>
        <p:txBody>
          <a:bodyPr>
            <a:normAutofit/>
          </a:bodyPr>
          <a:lstStyle/>
          <a:p>
            <a:r>
              <a:rPr lang="en-GB" sz="2000" dirty="0">
                <a:solidFill>
                  <a:schemeClr val="bg1"/>
                </a:solidFill>
                <a:ea typeface="Times New Roman" panose="02020603050405020304" pitchFamily="18" charset="0"/>
                <a:cs typeface="Times New Roman" panose="02020603050405020304" pitchFamily="18" charset="0"/>
              </a:rPr>
              <a:t>Lead Care Coordination activities for all attributed members based on level of care.</a:t>
            </a:r>
          </a:p>
          <a:p>
            <a:pPr algn="l"/>
            <a:r>
              <a:rPr lang="en-US" sz="2400" dirty="0">
                <a:solidFill>
                  <a:schemeClr val="bg1"/>
                </a:solidFill>
                <a:ea typeface="Times New Roman" panose="02020603050405020304" pitchFamily="18" charset="0"/>
              </a:rPr>
              <a:t>P</a:t>
            </a:r>
            <a:r>
              <a:rPr lang="en-US" sz="2400" dirty="0">
                <a:solidFill>
                  <a:schemeClr val="bg1"/>
                </a:solidFill>
                <a:effectLst/>
                <a:ea typeface="Times New Roman" panose="02020603050405020304" pitchFamily="18" charset="0"/>
              </a:rPr>
              <a:t>articipate in complex care member meetings when requested</a:t>
            </a:r>
            <a:r>
              <a:rPr lang="en-US" sz="2400" dirty="0">
                <a:solidFill>
                  <a:schemeClr val="bg1"/>
                </a:solidFill>
                <a:ea typeface="Times New Roman" panose="02020603050405020304" pitchFamily="18" charset="0"/>
                <a:cs typeface="Times New Roman" panose="02020603050405020304" pitchFamily="18" charset="0"/>
              </a:rPr>
              <a:t> by NHP</a:t>
            </a:r>
          </a:p>
          <a:p>
            <a:pPr algn="l"/>
            <a:r>
              <a:rPr lang="en-US" sz="2400" dirty="0">
                <a:solidFill>
                  <a:schemeClr val="bg1"/>
                </a:solidFill>
                <a:ea typeface="Times New Roman" panose="02020603050405020304" pitchFamily="18" charset="0"/>
                <a:cs typeface="Times New Roman" panose="02020603050405020304" pitchFamily="18" charset="0"/>
              </a:rPr>
              <a:t>Reporting requirements for complex members and priority populations. </a:t>
            </a:r>
          </a:p>
          <a:p>
            <a:pPr lvl="1"/>
            <a:r>
              <a:rPr lang="en-US" dirty="0">
                <a:solidFill>
                  <a:schemeClr val="bg1"/>
                </a:solidFill>
                <a:ea typeface="Times New Roman" panose="02020603050405020304" pitchFamily="18" charset="0"/>
                <a:cs typeface="Times New Roman" panose="02020603050405020304" pitchFamily="18" charset="0"/>
              </a:rPr>
              <a:t>Adhere to timeline of documentation requirements.</a:t>
            </a:r>
          </a:p>
          <a:p>
            <a:endParaRPr lang="en-GB" dirty="0">
              <a:solidFill>
                <a:schemeClr val="bg1"/>
              </a:solidFill>
            </a:endParaRPr>
          </a:p>
        </p:txBody>
      </p:sp>
      <p:sp>
        <p:nvSpPr>
          <p:cNvPr id="3" name="Content Placeholder 2">
            <a:extLst>
              <a:ext uri="{FF2B5EF4-FFF2-40B4-BE49-F238E27FC236}">
                <a16:creationId xmlns:a16="http://schemas.microsoft.com/office/drawing/2014/main" id="{CC432C03-CDD7-9AD8-6DDC-37F0538B6239}"/>
              </a:ext>
            </a:extLst>
          </p:cNvPr>
          <p:cNvSpPr>
            <a:spLocks noGrp="1"/>
          </p:cNvSpPr>
          <p:nvPr>
            <p:ph sz="half" idx="2"/>
          </p:nvPr>
        </p:nvSpPr>
        <p:spPr>
          <a:solidFill>
            <a:schemeClr val="tx1">
              <a:lumMod val="95000"/>
            </a:schemeClr>
          </a:solidFill>
        </p:spPr>
        <p:txBody>
          <a:bodyPr>
            <a:normAutofit/>
          </a:bodyPr>
          <a:lstStyle/>
          <a:p>
            <a:r>
              <a:rPr lang="en-US" sz="2400" dirty="0">
                <a:solidFill>
                  <a:schemeClr val="bg1"/>
                </a:solidFill>
                <a:ea typeface="Times New Roman" panose="02020603050405020304" pitchFamily="18" charset="0"/>
                <a:cs typeface="Times New Roman" panose="02020603050405020304" pitchFamily="18" charset="0"/>
              </a:rPr>
              <a:t>Open panels </a:t>
            </a:r>
            <a:r>
              <a:rPr lang="en-GB" sz="2400" dirty="0">
                <a:solidFill>
                  <a:schemeClr val="bg1"/>
                </a:solidFill>
                <a:ea typeface="Times New Roman" panose="02020603050405020304" pitchFamily="18" charset="0"/>
                <a:cs typeface="Times New Roman" panose="02020603050405020304" pitchFamily="18" charset="0"/>
              </a:rPr>
              <a:t>accept auto assignments and new members, including COUP</a:t>
            </a:r>
          </a:p>
          <a:p>
            <a:r>
              <a:rPr lang="en-US" sz="2400" dirty="0">
                <a:solidFill>
                  <a:schemeClr val="bg1"/>
                </a:solidFill>
                <a:ea typeface="Times New Roman" panose="02020603050405020304" pitchFamily="18" charset="0"/>
                <a:cs typeface="Times New Roman" panose="02020603050405020304" pitchFamily="18" charset="0"/>
              </a:rPr>
              <a:t>ESSETTE </a:t>
            </a:r>
            <a:r>
              <a:rPr lang="en-US" dirty="0">
                <a:solidFill>
                  <a:schemeClr val="bg1"/>
                </a:solidFill>
                <a:ea typeface="Times New Roman" panose="02020603050405020304" pitchFamily="18" charset="0"/>
                <a:cs typeface="Times New Roman" panose="02020603050405020304" pitchFamily="18" charset="0"/>
              </a:rPr>
              <a:t>use starting </a:t>
            </a:r>
            <a:r>
              <a:rPr lang="en-US" sz="2400" dirty="0">
                <a:solidFill>
                  <a:schemeClr val="bg1"/>
                </a:solidFill>
                <a:ea typeface="Times New Roman" panose="02020603050405020304" pitchFamily="18" charset="0"/>
                <a:cs typeface="Times New Roman" panose="02020603050405020304" pitchFamily="18" charset="0"/>
              </a:rPr>
              <a:t>July 1, 2025. </a:t>
            </a:r>
          </a:p>
          <a:p>
            <a:pPr lvl="1"/>
            <a:r>
              <a:rPr lang="en-US" dirty="0">
                <a:solidFill>
                  <a:schemeClr val="bg1"/>
                </a:solidFill>
                <a:ea typeface="Times New Roman" panose="02020603050405020304" pitchFamily="18" charset="0"/>
                <a:cs typeface="Times New Roman" panose="02020603050405020304" pitchFamily="18" charset="0"/>
              </a:rPr>
              <a:t>Assign a superuser to </a:t>
            </a:r>
            <a:r>
              <a:rPr lang="en-GB" dirty="0">
                <a:solidFill>
                  <a:schemeClr val="bg1"/>
                </a:solidFill>
                <a:ea typeface="Times New Roman" panose="02020603050405020304" pitchFamily="18" charset="0"/>
                <a:cs typeface="Times New Roman" panose="02020603050405020304" pitchFamily="18" charset="0"/>
              </a:rPr>
              <a:t>help other staff with questions regarding documentation when/if it comes up</a:t>
            </a:r>
            <a:endParaRPr lang="en-US" dirty="0">
              <a:solidFill>
                <a:schemeClr val="bg1"/>
              </a:solidFill>
              <a:ea typeface="Times New Roman" panose="02020603050405020304" pitchFamily="18" charset="0"/>
              <a:cs typeface="Times New Roman" panose="02020603050405020304" pitchFamily="18" charset="0"/>
            </a:endParaRPr>
          </a:p>
          <a:p>
            <a:pPr marL="0" indent="0">
              <a:buNone/>
            </a:pPr>
            <a:endParaRPr lang="en-GB" sz="2400" dirty="0">
              <a:solidFill>
                <a:schemeClr val="bg1"/>
              </a:solidFill>
              <a:ea typeface="Times New Roman" panose="02020603050405020304" pitchFamily="18" charset="0"/>
              <a:cs typeface="Times New Roman" panose="02020603050405020304" pitchFamily="18" charset="0"/>
            </a:endParaRPr>
          </a:p>
          <a:p>
            <a:endParaRPr lang="en-US" sz="2400" dirty="0">
              <a:solidFill>
                <a:schemeClr val="bg1"/>
              </a:solidFill>
              <a:ea typeface="Times New Roman" panose="02020603050405020304" pitchFamily="18" charset="0"/>
              <a:cs typeface="Times New Roman" panose="02020603050405020304" pitchFamily="18" charset="0"/>
            </a:endParaRPr>
          </a:p>
          <a:p>
            <a:endParaRPr lang="en-GB" dirty="0">
              <a:solidFill>
                <a:schemeClr val="bg1"/>
              </a:solidFill>
            </a:endParaRPr>
          </a:p>
        </p:txBody>
      </p:sp>
      <p:sp>
        <p:nvSpPr>
          <p:cNvPr id="4" name="Title 3">
            <a:extLst>
              <a:ext uri="{FF2B5EF4-FFF2-40B4-BE49-F238E27FC236}">
                <a16:creationId xmlns:a16="http://schemas.microsoft.com/office/drawing/2014/main" id="{48F216B7-29BD-6773-18C3-086665C0AA0F}"/>
              </a:ext>
            </a:extLst>
          </p:cNvPr>
          <p:cNvSpPr>
            <a:spLocks noGrp="1"/>
          </p:cNvSpPr>
          <p:nvPr>
            <p:ph type="title"/>
          </p:nvPr>
        </p:nvSpPr>
        <p:spPr/>
        <p:txBody>
          <a:bodyPr/>
          <a:lstStyle/>
          <a:p>
            <a:r>
              <a:rPr lang="en-US" kern="100" dirty="0">
                <a:solidFill>
                  <a:schemeClr val="tx1"/>
                </a:solidFill>
                <a:cs typeface="Times New Roman" panose="02020603050405020304" pitchFamily="18" charset="0"/>
              </a:rPr>
              <a:t>Tier 3 Responsibility: </a:t>
            </a:r>
            <a:r>
              <a:rPr lang="en-US" dirty="0">
                <a:solidFill>
                  <a:schemeClr val="tx1"/>
                </a:solidFill>
              </a:rPr>
              <a:t>Care Coordination</a:t>
            </a:r>
            <a:endParaRPr lang="en-GB" dirty="0"/>
          </a:p>
        </p:txBody>
      </p:sp>
    </p:spTree>
    <p:extLst>
      <p:ext uri="{BB962C8B-B14F-4D97-AF65-F5344CB8AC3E}">
        <p14:creationId xmlns:p14="http://schemas.microsoft.com/office/powerpoint/2010/main" val="139887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4614-01C6-BFB1-AC70-7D1371D6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64D9A-47CE-3BF5-B1FF-945E92C04D98}"/>
              </a:ext>
            </a:extLst>
          </p:cNvPr>
          <p:cNvSpPr>
            <a:spLocks noGrp="1"/>
          </p:cNvSpPr>
          <p:nvPr>
            <p:ph type="ctrTitle"/>
          </p:nvPr>
        </p:nvSpPr>
        <p:spPr/>
        <p:txBody>
          <a:bodyPr>
            <a:normAutofit fontScale="90000"/>
          </a:bodyPr>
          <a:lstStyle/>
          <a:p>
            <a:r>
              <a:rPr lang="en-GB" dirty="0"/>
              <a:t>Question 2: </a:t>
            </a:r>
            <a:br>
              <a:rPr lang="en-GB" dirty="0"/>
            </a:br>
            <a:r>
              <a:rPr lang="en-GB" dirty="0"/>
              <a:t>Please rate the content of the slides/virtual aids.</a:t>
            </a:r>
          </a:p>
        </p:txBody>
      </p:sp>
    </p:spTree>
    <p:extLst>
      <p:ext uri="{BB962C8B-B14F-4D97-AF65-F5344CB8AC3E}">
        <p14:creationId xmlns:p14="http://schemas.microsoft.com/office/powerpoint/2010/main" val="3439645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28C68F-3519-766F-8664-0FBB372C4D5A}"/>
              </a:ext>
            </a:extLst>
          </p:cNvPr>
          <p:cNvGraphicFramePr>
            <a:graphicFrameLocks noGrp="1"/>
          </p:cNvGraphicFramePr>
          <p:nvPr>
            <p:extLst>
              <p:ext uri="{D42A27DB-BD31-4B8C-83A1-F6EECF244321}">
                <p14:modId xmlns:p14="http://schemas.microsoft.com/office/powerpoint/2010/main" val="2563882492"/>
              </p:ext>
            </p:extLst>
          </p:nvPr>
        </p:nvGraphicFramePr>
        <p:xfrm>
          <a:off x="367144" y="1050722"/>
          <a:ext cx="11617035" cy="5420191"/>
        </p:xfrm>
        <a:graphic>
          <a:graphicData uri="http://schemas.openxmlformats.org/drawingml/2006/table">
            <a:tbl>
              <a:tblPr firstRow="1" bandRow="1">
                <a:tableStyleId>{5C22544A-7EE6-4342-B048-85BDC9FD1C3A}</a:tableStyleId>
              </a:tblPr>
              <a:tblGrid>
                <a:gridCol w="1620983">
                  <a:extLst>
                    <a:ext uri="{9D8B030D-6E8A-4147-A177-3AD203B41FA5}">
                      <a16:colId xmlns:a16="http://schemas.microsoft.com/office/drawing/2014/main" val="4123490992"/>
                    </a:ext>
                  </a:extLst>
                </a:gridCol>
                <a:gridCol w="3025831">
                  <a:extLst>
                    <a:ext uri="{9D8B030D-6E8A-4147-A177-3AD203B41FA5}">
                      <a16:colId xmlns:a16="http://schemas.microsoft.com/office/drawing/2014/main" val="498890907"/>
                    </a:ext>
                  </a:extLst>
                </a:gridCol>
                <a:gridCol w="2259678">
                  <a:extLst>
                    <a:ext uri="{9D8B030D-6E8A-4147-A177-3AD203B41FA5}">
                      <a16:colId xmlns:a16="http://schemas.microsoft.com/office/drawing/2014/main" val="1086091379"/>
                    </a:ext>
                  </a:extLst>
                </a:gridCol>
                <a:gridCol w="2092037">
                  <a:extLst>
                    <a:ext uri="{9D8B030D-6E8A-4147-A177-3AD203B41FA5}">
                      <a16:colId xmlns:a16="http://schemas.microsoft.com/office/drawing/2014/main" val="1944234482"/>
                    </a:ext>
                  </a:extLst>
                </a:gridCol>
                <a:gridCol w="2618506">
                  <a:extLst>
                    <a:ext uri="{9D8B030D-6E8A-4147-A177-3AD203B41FA5}">
                      <a16:colId xmlns:a16="http://schemas.microsoft.com/office/drawing/2014/main" val="34972386"/>
                    </a:ext>
                  </a:extLst>
                </a:gridCol>
              </a:tblGrid>
              <a:tr h="445570">
                <a:tc rowSpan="2">
                  <a:txBody>
                    <a:bodyPr/>
                    <a:lstStyle/>
                    <a:p>
                      <a:pPr algn="ctr"/>
                      <a:r>
                        <a:rPr lang="en-GB" sz="1600" b="1" dirty="0"/>
                        <a:t>Level of Care</a:t>
                      </a:r>
                    </a:p>
                  </a:txBody>
                  <a:tcPr anchor="ctr"/>
                </a:tc>
                <a:tc rowSpan="2">
                  <a:txBody>
                    <a:bodyPr/>
                    <a:lstStyle/>
                    <a:p>
                      <a:pPr algn="ctr"/>
                      <a:r>
                        <a:rPr lang="en-GB" sz="1600" b="1" dirty="0"/>
                        <a:t>Minimum Activities</a:t>
                      </a:r>
                    </a:p>
                  </a:txBody>
                  <a:tcPr anchor="ctr"/>
                </a:tc>
                <a:tc gridSpan="3">
                  <a:txBody>
                    <a:bodyPr/>
                    <a:lstStyle/>
                    <a:p>
                      <a:pPr algn="ctr"/>
                      <a:r>
                        <a:rPr lang="en-GB" sz="1600" b="1" dirty="0"/>
                        <a:t>Minimum Populations that must be in this tier</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27710917"/>
                  </a:ext>
                </a:extLst>
              </a:tr>
              <a:tr h="374073">
                <a:tc vMerge="1">
                  <a:txBody>
                    <a:bodyPr/>
                    <a:lstStyle/>
                    <a:p>
                      <a:endParaRPr dirty="0"/>
                    </a:p>
                  </a:txBody>
                  <a:tcPr/>
                </a:tc>
                <a:tc vMerge="1">
                  <a:txBody>
                    <a:bodyPr/>
                    <a:lstStyle/>
                    <a:p>
                      <a:endParaRPr dirty="0"/>
                    </a:p>
                  </a:txBody>
                  <a:tcPr/>
                </a:tc>
                <a:tc>
                  <a:txBody>
                    <a:bodyPr/>
                    <a:lstStyle/>
                    <a:p>
                      <a:pPr algn="ctr"/>
                      <a:r>
                        <a:rPr lang="en-GB" sz="1600" b="1" dirty="0"/>
                        <a:t>Adults</a:t>
                      </a:r>
                    </a:p>
                  </a:txBody>
                  <a:tcPr anchor="ctr"/>
                </a:tc>
                <a:tc>
                  <a:txBody>
                    <a:bodyPr/>
                    <a:lstStyle/>
                    <a:p>
                      <a:pPr algn="ctr"/>
                      <a:r>
                        <a:rPr lang="en-GB" sz="1600" b="1" dirty="0"/>
                        <a:t>Children</a:t>
                      </a:r>
                    </a:p>
                  </a:txBody>
                  <a:tcPr anchor="ctr"/>
                </a:tc>
                <a:tc>
                  <a:txBody>
                    <a:bodyPr/>
                    <a:lstStyle/>
                    <a:p>
                      <a:pPr algn="ctr"/>
                      <a:r>
                        <a:rPr lang="en-GB" sz="1600" b="1" dirty="0"/>
                        <a:t>Both</a:t>
                      </a:r>
                    </a:p>
                  </a:txBody>
                  <a:tcPr anchor="ctr"/>
                </a:tc>
                <a:extLst>
                  <a:ext uri="{0D108BD9-81ED-4DB2-BD59-A6C34878D82A}">
                    <a16:rowId xmlns:a16="http://schemas.microsoft.com/office/drawing/2014/main" val="685264301"/>
                  </a:ext>
                </a:extLst>
              </a:tr>
              <a:tr h="790548">
                <a:tc>
                  <a:txBody>
                    <a:bodyPr/>
                    <a:lstStyle/>
                    <a:p>
                      <a:pPr algn="ctr"/>
                      <a:r>
                        <a:rPr lang="en-GB" sz="1600" b="1" dirty="0"/>
                        <a:t>Complex Health Management</a:t>
                      </a:r>
                    </a:p>
                  </a:txBody>
                  <a:tcPr anchor="ctr"/>
                </a:tc>
                <a:tc>
                  <a:txBody>
                    <a:bodyPr/>
                    <a:lstStyle/>
                    <a:p>
                      <a:pPr marL="285750" indent="-285750">
                        <a:buFont typeface="Wingdings" panose="05000000000000000000" pitchFamily="2" charset="2"/>
                        <a:buChar char="§"/>
                      </a:pPr>
                      <a:r>
                        <a:rPr lang="en-GB" sz="1400" dirty="0">
                          <a:solidFill>
                            <a:schemeClr val="bg1"/>
                          </a:solidFill>
                          <a:latin typeface="+mn-lt"/>
                        </a:rPr>
                        <a:t>Comprehensive needs assessment</a:t>
                      </a:r>
                    </a:p>
                    <a:p>
                      <a:pPr marL="285750" indent="-285750">
                        <a:buFont typeface="Wingdings" panose="05000000000000000000" pitchFamily="2" charset="2"/>
                        <a:buChar char="§"/>
                      </a:pPr>
                      <a:r>
                        <a:rPr lang="en-GB" sz="1400" dirty="0">
                          <a:solidFill>
                            <a:schemeClr val="bg1"/>
                          </a:solidFill>
                          <a:latin typeface="+mn-lt"/>
                        </a:rPr>
                        <a:t>Min monthly coordination with member and treatment team</a:t>
                      </a:r>
                    </a:p>
                    <a:p>
                      <a:pPr marL="285750" indent="-285750">
                        <a:buFont typeface="Wingdings" panose="05000000000000000000" pitchFamily="2" charset="2"/>
                        <a:buChar char="§"/>
                      </a:pPr>
                      <a:r>
                        <a:rPr lang="en-GB" sz="1400" dirty="0">
                          <a:solidFill>
                            <a:schemeClr val="bg1"/>
                          </a:solidFill>
                          <a:latin typeface="+mn-lt"/>
                        </a:rPr>
                        <a:t>Long-term monitoring/support</a:t>
                      </a:r>
                    </a:p>
                  </a:txBody>
                  <a:tcPr/>
                </a:tc>
                <a:tc>
                  <a:txBody>
                    <a:bodyPr/>
                    <a:lstStyle/>
                    <a:p>
                      <a:pPr marL="285750" indent="-285750">
                        <a:buFont typeface="Wingdings" panose="05000000000000000000" pitchFamily="2" charset="2"/>
                        <a:buChar char="§"/>
                      </a:pPr>
                      <a:r>
                        <a:rPr lang="en-GB" sz="1400" dirty="0"/>
                        <a:t>Chronic Over-utilization program</a:t>
                      </a:r>
                    </a:p>
                    <a:p>
                      <a:pPr marL="285750" indent="-285750">
                        <a:buFont typeface="Wingdings" panose="05000000000000000000" pitchFamily="2" charset="2"/>
                        <a:buChar char="§"/>
                      </a:pPr>
                      <a:r>
                        <a:rPr lang="en-GB" sz="1400" dirty="0"/>
                        <a:t>Individuals involved in Complex Solutions Meetings</a:t>
                      </a:r>
                    </a:p>
                    <a:p>
                      <a:pPr marL="285750" indent="-285750">
                        <a:buFont typeface="Wingdings" panose="05000000000000000000" pitchFamily="2" charset="2"/>
                        <a:buChar char="§"/>
                      </a:pPr>
                      <a:r>
                        <a:rPr lang="en-GB" sz="1400" dirty="0"/>
                        <a:t>Deemed ITP in previous year</a:t>
                      </a:r>
                    </a:p>
                  </a:txBody>
                  <a:tcPr/>
                </a:tc>
                <a:tc>
                  <a:txBody>
                    <a:bodyPr/>
                    <a:lstStyle/>
                    <a:p>
                      <a:pPr marL="285750" indent="-285750">
                        <a:buFont typeface="Wingdings" panose="05000000000000000000" pitchFamily="2" charset="2"/>
                        <a:buChar char="§"/>
                      </a:pPr>
                      <a:r>
                        <a:rPr lang="en-GB" sz="1400" dirty="0"/>
                        <a:t>CANS Assessment indicating high needs</a:t>
                      </a:r>
                    </a:p>
                    <a:p>
                      <a:pPr marL="285750" indent="-285750">
                        <a:buFont typeface="Wingdings" panose="05000000000000000000" pitchFamily="2" charset="2"/>
                        <a:buChar char="§"/>
                      </a:pPr>
                      <a:r>
                        <a:rPr lang="en-GB" sz="1400" dirty="0"/>
                        <a:t>Individuals involved in Creative Solutions Meetings</a:t>
                      </a:r>
                    </a:p>
                    <a:p>
                      <a:pPr marL="285750" indent="-285750">
                        <a:buFont typeface="Wingdings" panose="05000000000000000000" pitchFamily="2" charset="2"/>
                        <a:buChar char="§"/>
                      </a:pPr>
                      <a:r>
                        <a:rPr lang="en-GB" sz="1400" dirty="0"/>
                        <a:t>Child welfare and foster care emancipation</a:t>
                      </a:r>
                    </a:p>
                  </a:txBody>
                  <a:tcPr/>
                </a:tc>
                <a:tc>
                  <a:txBody>
                    <a:bodyPr/>
                    <a:lstStyle/>
                    <a:p>
                      <a:pPr marL="285750" indent="-285750">
                        <a:buFont typeface="Arial" panose="020B0604020202020204" pitchFamily="34" charset="0"/>
                        <a:buChar char="•"/>
                      </a:pPr>
                      <a:r>
                        <a:rPr lang="en-GB" sz="1400" dirty="0"/>
                        <a:t>2+uncontrolled physical and/or </a:t>
                      </a:r>
                      <a:r>
                        <a:rPr lang="en-GB" sz="1400" dirty="0" err="1"/>
                        <a:t>behavioral</a:t>
                      </a:r>
                      <a:r>
                        <a:rPr lang="en-GB" sz="1400" dirty="0"/>
                        <a:t> health conditions</a:t>
                      </a:r>
                    </a:p>
                    <a:p>
                      <a:pPr marL="285750" indent="-285750">
                        <a:buFont typeface="Arial" panose="020B0604020202020204" pitchFamily="34" charset="0"/>
                        <a:buChar char="•"/>
                      </a:pPr>
                      <a:r>
                        <a:rPr lang="en-GB" sz="1400" dirty="0"/>
                        <a:t>Denied private duty nursing</a:t>
                      </a:r>
                    </a:p>
                    <a:p>
                      <a:pPr marL="285750" indent="-285750">
                        <a:buFont typeface="Arial" panose="020B0604020202020204" pitchFamily="34" charset="0"/>
                        <a:buChar char="•"/>
                      </a:pPr>
                      <a:r>
                        <a:rPr lang="en-GB" sz="1400" dirty="0"/>
                        <a:t>Utilization (in previous 6 months):</a:t>
                      </a:r>
                    </a:p>
                    <a:p>
                      <a:pPr marL="742950" lvl="1" indent="-285750">
                        <a:buFont typeface="Arial" panose="020B0604020202020204" pitchFamily="34" charset="0"/>
                        <a:buChar char="•"/>
                      </a:pPr>
                      <a:r>
                        <a:rPr lang="en-GB" sz="1400" dirty="0"/>
                        <a:t>2+ hospital readmission</a:t>
                      </a:r>
                    </a:p>
                    <a:p>
                      <a:pPr marL="742950" lvl="1" indent="-285750">
                        <a:buFont typeface="Arial" panose="020B0604020202020204" pitchFamily="34" charset="0"/>
                        <a:buChar char="•"/>
                      </a:pPr>
                      <a:r>
                        <a:rPr lang="en-GB" sz="1400" dirty="0"/>
                        <a:t>30+ days inpatient</a:t>
                      </a:r>
                    </a:p>
                    <a:p>
                      <a:pPr marL="742950" lvl="1" indent="-285750">
                        <a:buFont typeface="Arial" panose="020B0604020202020204" pitchFamily="34" charset="0"/>
                        <a:buChar char="•"/>
                      </a:pPr>
                      <a:r>
                        <a:rPr lang="en-GB" sz="1400" dirty="0"/>
                        <a:t>3+ crisis contacts</a:t>
                      </a:r>
                    </a:p>
                    <a:p>
                      <a:pPr marL="742950" lvl="1" indent="-285750">
                        <a:buFont typeface="Arial" panose="020B0604020202020204" pitchFamily="34" charset="0"/>
                        <a:buChar char="•"/>
                      </a:pPr>
                      <a:r>
                        <a:rPr lang="en-GB" sz="1400" dirty="0"/>
                        <a:t>3+ ED visits</a:t>
                      </a:r>
                    </a:p>
                  </a:txBody>
                  <a:tcPr/>
                </a:tc>
                <a:extLst>
                  <a:ext uri="{0D108BD9-81ED-4DB2-BD59-A6C34878D82A}">
                    <a16:rowId xmlns:a16="http://schemas.microsoft.com/office/drawing/2014/main" val="3481849951"/>
                  </a:ext>
                </a:extLst>
              </a:tr>
              <a:tr h="790548">
                <a:tc>
                  <a:txBody>
                    <a:bodyPr/>
                    <a:lstStyle/>
                    <a:p>
                      <a:pPr algn="ctr"/>
                      <a:r>
                        <a:rPr lang="en-GB" sz="1600" b="1" dirty="0"/>
                        <a:t>Condition Management</a:t>
                      </a:r>
                    </a:p>
                  </a:txBody>
                  <a:tcPr anchor="ctr"/>
                </a:tc>
                <a:tc>
                  <a:txBody>
                    <a:bodyPr/>
                    <a:lstStyle/>
                    <a:p>
                      <a:pPr marL="285750" indent="-285750">
                        <a:buFont typeface="Wingdings" panose="05000000000000000000" pitchFamily="2" charset="2"/>
                        <a:buChar char="§"/>
                      </a:pPr>
                      <a:r>
                        <a:rPr lang="en-GB" sz="1400" dirty="0"/>
                        <a:t>Assessment based on population/need</a:t>
                      </a:r>
                    </a:p>
                    <a:p>
                      <a:pPr marL="285750" indent="-285750">
                        <a:buFont typeface="Wingdings" panose="05000000000000000000" pitchFamily="2" charset="2"/>
                        <a:buChar char="§"/>
                      </a:pPr>
                      <a:r>
                        <a:rPr lang="en-GB" sz="1400" dirty="0"/>
                        <a:t>Condition-based care plan</a:t>
                      </a:r>
                    </a:p>
                    <a:p>
                      <a:pPr marL="285750" indent="-285750">
                        <a:buFont typeface="Wingdings" panose="05000000000000000000" pitchFamily="2" charset="2"/>
                        <a:buChar char="§"/>
                      </a:pPr>
                      <a:r>
                        <a:rPr lang="en-GB" sz="1400" dirty="0"/>
                        <a:t>Min quarterly treatment plan</a:t>
                      </a:r>
                    </a:p>
                    <a:p>
                      <a:pPr marL="285750" indent="-285750">
                        <a:buFont typeface="Wingdings" panose="05000000000000000000" pitchFamily="2" charset="2"/>
                        <a:buChar char="§"/>
                      </a:pPr>
                      <a:r>
                        <a:rPr lang="en-GB" sz="1400" dirty="0"/>
                        <a:t>Condition Management</a:t>
                      </a:r>
                    </a:p>
                    <a:p>
                      <a:pPr marL="285750" indent="-285750">
                        <a:buFont typeface="Wingdings" panose="05000000000000000000" pitchFamily="2" charset="2"/>
                        <a:buChar char="§"/>
                      </a:pPr>
                      <a:r>
                        <a:rPr lang="en-GB" sz="1400" dirty="0"/>
                        <a:t>Long-term monitoring/support</a:t>
                      </a:r>
                    </a:p>
                  </a:txBody>
                  <a:tcPr/>
                </a:tc>
                <a:tc>
                  <a:txBody>
                    <a:bodyPr/>
                    <a:lstStyle/>
                    <a:p>
                      <a:pPr marL="285750" indent="-285750">
                        <a:buFont typeface="Wingdings" panose="05000000000000000000" pitchFamily="2" charset="2"/>
                        <a:buChar char="§"/>
                      </a:pPr>
                      <a:r>
                        <a:rPr lang="en-GB" sz="1400" dirty="0"/>
                        <a:t>Value-based payment identified conditions not already listed under ¨both¨ Category</a:t>
                      </a:r>
                    </a:p>
                  </a:txBody>
                  <a:tcPr/>
                </a:tc>
                <a:tc>
                  <a:txBody>
                    <a:bodyPr/>
                    <a:lstStyle/>
                    <a:p>
                      <a:pPr marL="285750" indent="-285750">
                        <a:buFont typeface="Wingdings" panose="05000000000000000000" pitchFamily="2" charset="2"/>
                        <a:buChar char="§"/>
                      </a:pPr>
                      <a:r>
                        <a:rPr lang="en-GB" sz="1400" dirty="0"/>
                        <a:t>CANS Assessment indicating moderate needs</a:t>
                      </a:r>
                    </a:p>
                    <a:p>
                      <a:pPr marL="285750" indent="-285750">
                        <a:buFont typeface="Wingdings" panose="05000000000000000000" pitchFamily="2" charset="2"/>
                        <a:buChar char="§"/>
                      </a:pPr>
                      <a:r>
                        <a:rPr lang="en-GB" sz="1400" dirty="0"/>
                        <a:t>Obesity</a:t>
                      </a:r>
                    </a:p>
                    <a:p>
                      <a:pPr marL="285750" indent="-285750">
                        <a:buFont typeface="Wingdings" panose="05000000000000000000" pitchFamily="2" charset="2"/>
                        <a:buChar char="§"/>
                      </a:pPr>
                      <a:r>
                        <a:rPr lang="en-GB" sz="1400" dirty="0"/>
                        <a:t>Pervasive Developmental Disorder</a:t>
                      </a:r>
                    </a:p>
                  </a:txBody>
                  <a:tcPr/>
                </a:tc>
                <a:tc>
                  <a:txBody>
                    <a:bodyPr/>
                    <a:lstStyle/>
                    <a:p>
                      <a:pPr marL="285750" indent="-285750">
                        <a:buFont typeface="Wingdings" panose="05000000000000000000" pitchFamily="2" charset="2"/>
                        <a:buChar char="§"/>
                      </a:pPr>
                      <a:r>
                        <a:rPr lang="en-GB" sz="1400" dirty="0"/>
                        <a:t>Diabetes</a:t>
                      </a:r>
                    </a:p>
                    <a:p>
                      <a:pPr marL="285750" indent="-285750">
                        <a:buFont typeface="Wingdings" panose="05000000000000000000" pitchFamily="2" charset="2"/>
                        <a:buChar char="§"/>
                      </a:pPr>
                      <a:r>
                        <a:rPr lang="en-GB" sz="1400" dirty="0"/>
                        <a:t>Asthma</a:t>
                      </a:r>
                    </a:p>
                    <a:p>
                      <a:pPr marL="285750" indent="-285750">
                        <a:buFont typeface="Wingdings" panose="05000000000000000000" pitchFamily="2" charset="2"/>
                        <a:buChar char="§"/>
                      </a:pPr>
                      <a:r>
                        <a:rPr lang="en-GB" sz="1400" dirty="0"/>
                        <a:t>Pregnancy (peri &amp; post natal)</a:t>
                      </a:r>
                    </a:p>
                    <a:p>
                      <a:pPr marL="285750" indent="-285750">
                        <a:buFont typeface="Wingdings" panose="05000000000000000000" pitchFamily="2" charset="2"/>
                        <a:buChar char="§"/>
                      </a:pPr>
                      <a:r>
                        <a:rPr lang="en-GB" sz="1400" dirty="0"/>
                        <a:t>Substance Use Disorder</a:t>
                      </a:r>
                    </a:p>
                    <a:p>
                      <a:pPr marL="285750" indent="-285750">
                        <a:buFont typeface="Wingdings" panose="05000000000000000000" pitchFamily="2" charset="2"/>
                        <a:buChar char="§"/>
                      </a:pPr>
                      <a:r>
                        <a:rPr lang="en-GB" sz="1400" dirty="0"/>
                        <a:t>Depression/Anxiety</a:t>
                      </a:r>
                    </a:p>
                  </a:txBody>
                  <a:tcPr/>
                </a:tc>
                <a:extLst>
                  <a:ext uri="{0D108BD9-81ED-4DB2-BD59-A6C34878D82A}">
                    <a16:rowId xmlns:a16="http://schemas.microsoft.com/office/drawing/2014/main" val="4065932749"/>
                  </a:ext>
                </a:extLst>
              </a:tr>
              <a:tr h="790548">
                <a:tc>
                  <a:txBody>
                    <a:bodyPr/>
                    <a:lstStyle/>
                    <a:p>
                      <a:pPr algn="ctr"/>
                      <a:r>
                        <a:rPr lang="en-GB" sz="1600" b="1" dirty="0"/>
                        <a:t>Prevention</a:t>
                      </a:r>
                    </a:p>
                  </a:txBody>
                  <a:tcPr anchor="ctr"/>
                </a:tc>
                <a:tc>
                  <a:txBody>
                    <a:bodyPr/>
                    <a:lstStyle/>
                    <a:p>
                      <a:pPr marL="285750" indent="-285750">
                        <a:buFont typeface="Wingdings" panose="05000000000000000000" pitchFamily="2" charset="2"/>
                        <a:buChar char="§"/>
                      </a:pPr>
                      <a:r>
                        <a:rPr lang="en-GB" sz="1400" dirty="0"/>
                        <a:t>Brief Needs Screen</a:t>
                      </a:r>
                    </a:p>
                    <a:p>
                      <a:pPr marL="285750" indent="-285750">
                        <a:buFont typeface="Wingdings" panose="05000000000000000000" pitchFamily="2" charset="2"/>
                        <a:buChar char="§"/>
                      </a:pPr>
                      <a:r>
                        <a:rPr lang="en-GB" sz="1400" dirty="0"/>
                        <a:t>Short-term monitoring/support</a:t>
                      </a:r>
                    </a:p>
                    <a:p>
                      <a:pPr marL="285750" indent="-285750">
                        <a:buFont typeface="Wingdings" panose="05000000000000000000" pitchFamily="2" charset="2"/>
                        <a:buChar char="§"/>
                      </a:pPr>
                      <a:r>
                        <a:rPr lang="en-GB" sz="1400" dirty="0"/>
                        <a:t>Prevention outreach and education</a:t>
                      </a:r>
                    </a:p>
                  </a:txBody>
                  <a:tcPr/>
                </a:tc>
                <a:tc>
                  <a:txBody>
                    <a:bodyPr/>
                    <a:lstStyle/>
                    <a:p>
                      <a:pPr marL="285750" indent="-285750">
                        <a:buFont typeface="Wingdings" panose="05000000000000000000" pitchFamily="2" charset="2"/>
                        <a:buChar char="§"/>
                      </a:pPr>
                      <a:r>
                        <a:rPr lang="en-GB" sz="1400" dirty="0"/>
                        <a:t>Adult preventative screenings</a:t>
                      </a:r>
                    </a:p>
                  </a:txBody>
                  <a:tcPr/>
                </a:tc>
                <a:tc>
                  <a:txBody>
                    <a:bodyPr/>
                    <a:lstStyle/>
                    <a:p>
                      <a:pPr marL="285750" indent="-285750">
                        <a:buFont typeface="Wingdings" panose="05000000000000000000" pitchFamily="2" charset="2"/>
                        <a:buChar char="§"/>
                      </a:pPr>
                      <a:r>
                        <a:rPr lang="en-GB" sz="1400" dirty="0"/>
                        <a:t>Well child visits</a:t>
                      </a:r>
                    </a:p>
                    <a:p>
                      <a:pPr marL="285750" indent="-285750">
                        <a:buFont typeface="Wingdings" panose="05000000000000000000" pitchFamily="2" charset="2"/>
                        <a:buChar char="§"/>
                      </a:pPr>
                      <a:r>
                        <a:rPr lang="en-GB" sz="1400" dirty="0"/>
                        <a:t>Child immunizations</a:t>
                      </a:r>
                    </a:p>
                  </a:txBody>
                  <a:tcPr/>
                </a:tc>
                <a:tc>
                  <a:txBody>
                    <a:bodyPr/>
                    <a:lstStyle/>
                    <a:p>
                      <a:pPr marL="285750" indent="-285750">
                        <a:buFont typeface="Wingdings" panose="05000000000000000000" pitchFamily="2" charset="2"/>
                        <a:buChar char="§"/>
                      </a:pPr>
                      <a:r>
                        <a:rPr lang="en-GB" sz="1400" dirty="0"/>
                        <a:t>Dental visits</a:t>
                      </a:r>
                    </a:p>
                  </a:txBody>
                  <a:tcPr/>
                </a:tc>
                <a:extLst>
                  <a:ext uri="{0D108BD9-81ED-4DB2-BD59-A6C34878D82A}">
                    <a16:rowId xmlns:a16="http://schemas.microsoft.com/office/drawing/2014/main" val="629060011"/>
                  </a:ext>
                </a:extLst>
              </a:tr>
            </a:tbl>
          </a:graphicData>
        </a:graphic>
      </p:graphicFrame>
      <p:sp>
        <p:nvSpPr>
          <p:cNvPr id="3" name="Title 3">
            <a:extLst>
              <a:ext uri="{FF2B5EF4-FFF2-40B4-BE49-F238E27FC236}">
                <a16:creationId xmlns:a16="http://schemas.microsoft.com/office/drawing/2014/main" id="{A90F4E35-CCD4-2E35-A55E-B25BDEFBECD0}"/>
              </a:ext>
            </a:extLst>
          </p:cNvPr>
          <p:cNvSpPr txBox="1">
            <a:spLocks/>
          </p:cNvSpPr>
          <p:nvPr/>
        </p:nvSpPr>
        <p:spPr>
          <a:xfrm>
            <a:off x="367144" y="115172"/>
            <a:ext cx="11443856" cy="8197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solidFill>
              </a:rPr>
              <a:t>Tier 3 Responsibility: Care Coordination Levels of Care</a:t>
            </a:r>
          </a:p>
        </p:txBody>
      </p:sp>
    </p:spTree>
    <p:extLst>
      <p:ext uri="{BB962C8B-B14F-4D97-AF65-F5344CB8AC3E}">
        <p14:creationId xmlns:p14="http://schemas.microsoft.com/office/powerpoint/2010/main" val="3924190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FDF5-125E-B66F-92E5-E9FD61FA2A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23FFC3-2C03-A4AA-F955-3538E0832482}"/>
              </a:ext>
            </a:extLst>
          </p:cNvPr>
          <p:cNvSpPr>
            <a:spLocks noGrp="1"/>
          </p:cNvSpPr>
          <p:nvPr>
            <p:ph type="title"/>
          </p:nvPr>
        </p:nvSpPr>
        <p:spPr>
          <a:xfrm>
            <a:off x="838199" y="662427"/>
            <a:ext cx="10510521" cy="819738"/>
          </a:xfrm>
        </p:spPr>
        <p:txBody>
          <a:bodyPr>
            <a:normAutofit/>
          </a:bodyPr>
          <a:lstStyle/>
          <a:p>
            <a:r>
              <a:rPr lang="en-US" b="1" dirty="0">
                <a:solidFill>
                  <a:schemeClr val="tx1">
                    <a:lumMod val="85000"/>
                  </a:schemeClr>
                </a:solidFill>
              </a:rPr>
              <a:t>NHP System-Wide Coordination &amp; Oversight</a:t>
            </a:r>
          </a:p>
        </p:txBody>
      </p:sp>
      <p:pic>
        <p:nvPicPr>
          <p:cNvPr id="5" name="Picture 4" descr="A blue and green logo with a leaf&#10;&#10;AI-generated content may be incorrect.">
            <a:extLst>
              <a:ext uri="{FF2B5EF4-FFF2-40B4-BE49-F238E27FC236}">
                <a16:creationId xmlns:a16="http://schemas.microsoft.com/office/drawing/2014/main" id="{E447B269-6E74-7422-ABC3-0AA894C8CC61}"/>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D183ECAB-AF6C-1CB6-31F6-5C7BE11AECEB}"/>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EA34B639-DC37-8EB2-A133-B121DE76D54E}"/>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92288A23-ED95-BA84-68D0-895D9ADF22E8}"/>
              </a:ext>
            </a:extLst>
          </p:cNvPr>
          <p:cNvSpPr txBox="1"/>
          <p:nvPr/>
        </p:nvSpPr>
        <p:spPr>
          <a:xfrm>
            <a:off x="838199" y="1790700"/>
            <a:ext cx="11163301" cy="4401205"/>
          </a:xfrm>
          <a:prstGeom prst="rect">
            <a:avLst/>
          </a:prstGeom>
          <a:noFill/>
        </p:spPr>
        <p:txBody>
          <a:bodyPr wrap="square" rtlCol="0">
            <a:spAutoFit/>
          </a:bodyPr>
          <a:lstStyle/>
          <a:p>
            <a:r>
              <a:rPr lang="en-GB" sz="2000" u="sng" dirty="0"/>
              <a:t>Member Services</a:t>
            </a:r>
          </a:p>
          <a:p>
            <a:pPr marL="808038" indent="-358775">
              <a:buFont typeface="Arial" panose="020B0604020202020204" pitchFamily="34" charset="0"/>
              <a:buChar char="•"/>
            </a:pPr>
            <a:r>
              <a:rPr lang="en-GB" sz="2000" dirty="0"/>
              <a:t>Coordinate intensive wraparound services for MSOC youth </a:t>
            </a:r>
          </a:p>
          <a:p>
            <a:pPr marL="808038" indent="-358775">
              <a:buFont typeface="Arial" panose="020B0604020202020204" pitchFamily="34" charset="0"/>
              <a:buChar char="•"/>
            </a:pPr>
            <a:r>
              <a:rPr lang="en-GB" sz="2000" dirty="0"/>
              <a:t>All Transitions of Care from hospitals, residential BH, etc.</a:t>
            </a:r>
          </a:p>
          <a:p>
            <a:pPr marL="808038" indent="-358775">
              <a:buFont typeface="Arial" panose="020B0604020202020204" pitchFamily="34" charset="0"/>
              <a:buChar char="•"/>
            </a:pPr>
            <a:r>
              <a:rPr lang="en-GB" sz="2000" dirty="0"/>
              <a:t>Facilitate Creative/Complex Solutions meetings </a:t>
            </a:r>
          </a:p>
          <a:p>
            <a:pPr marL="808038" indent="-358775">
              <a:buFont typeface="Arial" panose="020B0604020202020204" pitchFamily="34" charset="0"/>
              <a:buChar char="•"/>
            </a:pPr>
            <a:r>
              <a:rPr lang="en-GB" sz="2000" dirty="0"/>
              <a:t>Crisis Encounter Follow-Up: follow-up within 5 days</a:t>
            </a:r>
          </a:p>
          <a:p>
            <a:pPr marL="808038" indent="-358775">
              <a:buFont typeface="Arial" panose="020B0604020202020204" pitchFamily="34" charset="0"/>
              <a:buChar char="•"/>
            </a:pPr>
            <a:r>
              <a:rPr lang="en-GB" sz="2000" dirty="0"/>
              <a:t>Outreach to unattributed members for engagement</a:t>
            </a:r>
          </a:p>
          <a:p>
            <a:pPr marL="808038" indent="-358775">
              <a:buFont typeface="Arial" panose="020B0604020202020204" pitchFamily="34" charset="0"/>
              <a:buChar char="•"/>
            </a:pPr>
            <a:r>
              <a:rPr lang="en-GB" sz="2000" dirty="0"/>
              <a:t>Collaborate with BHASOs, CMAs, child welfare, DSNP, PDN, IMD Transitions</a:t>
            </a:r>
          </a:p>
          <a:p>
            <a:r>
              <a:rPr lang="en-GB" sz="2000" u="sng" dirty="0"/>
              <a:t>Data Exchange and Monitoring:</a:t>
            </a:r>
            <a:r>
              <a:rPr lang="en-GB" sz="2000" dirty="0"/>
              <a:t> </a:t>
            </a:r>
          </a:p>
          <a:p>
            <a:pPr marL="800100" lvl="1" indent="-342900">
              <a:buFont typeface="Arial" panose="020B0604020202020204" pitchFamily="34" charset="0"/>
              <a:buChar char="•"/>
            </a:pPr>
            <a:r>
              <a:rPr lang="en-GB" sz="2000" dirty="0"/>
              <a:t>Monthly contact with member and team; Meet care plan creation and contact performance standards </a:t>
            </a:r>
          </a:p>
          <a:p>
            <a:pPr marL="800100" lvl="1" indent="-342900">
              <a:buFont typeface="Arial" panose="020B0604020202020204" pitchFamily="34" charset="0"/>
              <a:buChar char="•"/>
            </a:pPr>
            <a:r>
              <a:rPr lang="en-GB" sz="2000" dirty="0"/>
              <a:t>Ensure comprehensive care plan (90 days/biannual updates) for complex members</a:t>
            </a:r>
          </a:p>
          <a:p>
            <a:pPr marL="800100" lvl="1" indent="-342900">
              <a:buFont typeface="Arial" panose="020B0604020202020204" pitchFamily="34" charset="0"/>
              <a:buChar char="•"/>
            </a:pPr>
            <a:r>
              <a:rPr lang="en-GB" sz="2000" dirty="0"/>
              <a:t>Ensure appropriate care coordination interventions for stratified Member tiers</a:t>
            </a:r>
          </a:p>
          <a:p>
            <a:pPr marL="800100" lvl="1" indent="-342900">
              <a:buFont typeface="Arial" panose="020B0604020202020204" pitchFamily="34" charset="0"/>
              <a:buChar char="•"/>
            </a:pPr>
            <a:r>
              <a:rPr lang="en-GB" sz="2000" dirty="0"/>
              <a:t>Ensure members receive EPSDT Initial Outreach</a:t>
            </a:r>
          </a:p>
          <a:p>
            <a:pPr marL="0" lvl="1"/>
            <a:r>
              <a:rPr lang="en-GB" sz="2000" u="sng" dirty="0"/>
              <a:t>Oversight</a:t>
            </a:r>
          </a:p>
          <a:p>
            <a:pPr marL="800100" lvl="1" indent="-342900">
              <a:buFont typeface="Arial" panose="020B0604020202020204" pitchFamily="34" charset="0"/>
              <a:buChar char="•"/>
            </a:pPr>
            <a:r>
              <a:rPr lang="en-GB" sz="2000" dirty="0"/>
              <a:t>Audit Practice Assessments attestations and Care Coordination activities</a:t>
            </a:r>
          </a:p>
        </p:txBody>
      </p:sp>
    </p:spTree>
    <p:extLst>
      <p:ext uri="{BB962C8B-B14F-4D97-AF65-F5344CB8AC3E}">
        <p14:creationId xmlns:p14="http://schemas.microsoft.com/office/powerpoint/2010/main" val="56287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D503-63D2-7BEA-FEF4-7F4ED8E2003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85B5A90-5B9F-80E8-BCD0-B8C39F605DA8}"/>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1"/>
                </a:solidFill>
              </a:rPr>
              <a:t>Next Steps for Tier 3 Implementation</a:t>
            </a:r>
            <a:endParaRPr lang="en-US" dirty="0">
              <a:solidFill>
                <a:schemeClr val="tx1"/>
              </a:solidFill>
            </a:endParaRPr>
          </a:p>
        </p:txBody>
      </p:sp>
      <p:pic>
        <p:nvPicPr>
          <p:cNvPr id="2" name="Picture Placeholder 8">
            <a:extLst>
              <a:ext uri="{FF2B5EF4-FFF2-40B4-BE49-F238E27FC236}">
                <a16:creationId xmlns:a16="http://schemas.microsoft.com/office/drawing/2014/main" id="{7DDF896D-C2F0-176C-F59E-53064F6AC94B}"/>
              </a:ext>
            </a:extLst>
          </p:cNvPr>
          <p:cNvPicPr>
            <a:picLocks noChangeAspect="1"/>
          </p:cNvPicPr>
          <p:nvPr/>
        </p:nvPicPr>
        <p:blipFill>
          <a:blip r:embed="rId3"/>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C9E76ED9-E6EB-A437-44AD-F7A4E2E7C15F}"/>
              </a:ext>
            </a:extLst>
          </p:cNvPr>
          <p:cNvSpPr>
            <a:spLocks noGrp="1"/>
          </p:cNvSpPr>
          <p:nvPr>
            <p:ph sz="quarter" idx="4"/>
          </p:nvPr>
        </p:nvSpPr>
        <p:spPr>
          <a:xfrm>
            <a:off x="5010279" y="2218059"/>
            <a:ext cx="6445842" cy="3323085"/>
          </a:xfrm>
        </p:spPr>
        <p:txBody>
          <a:bodyPr>
            <a:normAutofit/>
          </a:bodyPr>
          <a:lstStyle/>
          <a:p>
            <a:pPr marL="0" indent="0">
              <a:lnSpc>
                <a:spcPct val="110000"/>
              </a:lnSpc>
              <a:spcAft>
                <a:spcPts val="800"/>
              </a:spcAft>
              <a:buNone/>
            </a:pPr>
            <a:r>
              <a:rPr lang="en-GB" sz="2200" dirty="0">
                <a:solidFill>
                  <a:schemeClr val="tx1"/>
                </a:solidFill>
              </a:rPr>
              <a:t>1- Confirm PCMP Practice Site(s) agrees to perform Tier 3 requirements by May 15</a:t>
            </a:r>
            <a:r>
              <a:rPr lang="en-GB" sz="2200" baseline="30000" dirty="0">
                <a:solidFill>
                  <a:schemeClr val="tx1"/>
                </a:solidFill>
              </a:rPr>
              <a:t>th</a:t>
            </a:r>
            <a:r>
              <a:rPr lang="en-GB" sz="2200" dirty="0">
                <a:solidFill>
                  <a:schemeClr val="tx1"/>
                </a:solidFill>
              </a:rPr>
              <a:t>.</a:t>
            </a:r>
            <a:endParaRPr lang="en-GB" sz="2200" dirty="0">
              <a:solidFill>
                <a:schemeClr val="tx1"/>
              </a:solidFill>
              <a:highlight>
                <a:srgbClr val="FFFF00"/>
              </a:highlight>
            </a:endParaRPr>
          </a:p>
          <a:p>
            <a:pPr marL="0" indent="0">
              <a:lnSpc>
                <a:spcPct val="110000"/>
              </a:lnSpc>
              <a:spcAft>
                <a:spcPts val="800"/>
              </a:spcAft>
              <a:buNone/>
            </a:pPr>
            <a:r>
              <a:rPr lang="en-GB" sz="2200" dirty="0">
                <a:solidFill>
                  <a:schemeClr val="tx1"/>
                </a:solidFill>
              </a:rPr>
              <a:t>2- Engage appropriate staff for training </a:t>
            </a:r>
          </a:p>
          <a:p>
            <a:pPr marL="0" indent="0">
              <a:lnSpc>
                <a:spcPct val="110000"/>
              </a:lnSpc>
              <a:spcAft>
                <a:spcPts val="800"/>
              </a:spcAft>
              <a:buNone/>
            </a:pPr>
            <a:r>
              <a:rPr lang="en-GB" sz="2200" dirty="0">
                <a:solidFill>
                  <a:schemeClr val="tx1"/>
                </a:solidFill>
              </a:rPr>
              <a:t>3- Collaborate with NHP to institute </a:t>
            </a:r>
            <a:r>
              <a:rPr lang="en-GB" sz="2200" dirty="0" err="1">
                <a:solidFill>
                  <a:schemeClr val="tx1"/>
                </a:solidFill>
              </a:rPr>
              <a:t>Essette</a:t>
            </a:r>
            <a:r>
              <a:rPr lang="en-GB" sz="2200" dirty="0">
                <a:solidFill>
                  <a:schemeClr val="tx1"/>
                </a:solidFill>
              </a:rPr>
              <a:t> for documentation and reporting</a:t>
            </a:r>
          </a:p>
        </p:txBody>
      </p:sp>
      <p:sp>
        <p:nvSpPr>
          <p:cNvPr id="6" name="Slide Number Placeholder 5">
            <a:extLst>
              <a:ext uri="{FF2B5EF4-FFF2-40B4-BE49-F238E27FC236}">
                <a16:creationId xmlns:a16="http://schemas.microsoft.com/office/drawing/2014/main" id="{D68F986E-6717-31FF-0C78-3D31B308F56E}"/>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52</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8BC58800-B46E-6FDC-A697-A243B2104360}"/>
              </a:ext>
            </a:extLst>
          </p:cNvPr>
          <p:cNvPicPr>
            <a:picLocks noChangeAspect="1"/>
          </p:cNvPicPr>
          <p:nvPr/>
        </p:nvPicPr>
        <p:blipFill>
          <a:blip r:embed="rId4"/>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63711150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D722-25C5-1608-9B05-F791ED6ED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C9143-3FEE-B19B-68A7-664613311478}"/>
              </a:ext>
            </a:extLst>
          </p:cNvPr>
          <p:cNvSpPr>
            <a:spLocks noGrp="1"/>
          </p:cNvSpPr>
          <p:nvPr>
            <p:ph type="ctrTitle"/>
          </p:nvPr>
        </p:nvSpPr>
        <p:spPr/>
        <p:txBody>
          <a:bodyPr>
            <a:normAutofit/>
          </a:bodyPr>
          <a:lstStyle/>
          <a:p>
            <a:r>
              <a:rPr lang="en-GB" dirty="0"/>
              <a:t>Question 3: </a:t>
            </a:r>
            <a:br>
              <a:rPr lang="en-GB" dirty="0"/>
            </a:br>
            <a:r>
              <a:rPr lang="en-GB" dirty="0"/>
              <a:t>Please rate the format of the sessions.</a:t>
            </a:r>
          </a:p>
        </p:txBody>
      </p:sp>
    </p:spTree>
    <p:extLst>
      <p:ext uri="{BB962C8B-B14F-4D97-AF65-F5344CB8AC3E}">
        <p14:creationId xmlns:p14="http://schemas.microsoft.com/office/powerpoint/2010/main" val="182762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8EAE-B21F-36B9-A9CB-C9535EBCAD56}"/>
              </a:ext>
            </a:extLst>
          </p:cNvPr>
          <p:cNvSpPr>
            <a:spLocks noGrp="1"/>
          </p:cNvSpPr>
          <p:nvPr>
            <p:ph type="ctrTitle"/>
          </p:nvPr>
        </p:nvSpPr>
        <p:spPr/>
        <p:txBody>
          <a:bodyPr>
            <a:normAutofit fontScale="90000"/>
          </a:bodyPr>
          <a:lstStyle/>
          <a:p>
            <a:r>
              <a:rPr lang="en-GB" dirty="0"/>
              <a:t>Question 4: </a:t>
            </a:r>
            <a:br>
              <a:rPr lang="en-GB" dirty="0"/>
            </a:br>
            <a:r>
              <a:rPr lang="en-GB" dirty="0"/>
              <a:t>Do the time and date of the sessions work for you?</a:t>
            </a:r>
          </a:p>
        </p:txBody>
      </p:sp>
    </p:spTree>
    <p:extLst>
      <p:ext uri="{BB962C8B-B14F-4D97-AF65-F5344CB8AC3E}">
        <p14:creationId xmlns:p14="http://schemas.microsoft.com/office/powerpoint/2010/main" val="43563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227B-CD14-8D92-31B8-F8C197890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BA25D-5892-E7F9-8ACE-B4A1B69B874E}"/>
              </a:ext>
            </a:extLst>
          </p:cNvPr>
          <p:cNvSpPr>
            <a:spLocks noGrp="1"/>
          </p:cNvSpPr>
          <p:nvPr>
            <p:ph type="ctrTitle"/>
          </p:nvPr>
        </p:nvSpPr>
        <p:spPr/>
        <p:txBody>
          <a:bodyPr>
            <a:normAutofit fontScale="90000"/>
          </a:bodyPr>
          <a:lstStyle/>
          <a:p>
            <a:r>
              <a:rPr lang="en-GB" dirty="0"/>
              <a:t>Question 5: </a:t>
            </a:r>
            <a:br>
              <a:rPr lang="en-GB" dirty="0"/>
            </a:br>
            <a:r>
              <a:rPr lang="en-GB" dirty="0"/>
              <a:t>What topics would you like to see covered in future sessions?</a:t>
            </a:r>
          </a:p>
        </p:txBody>
      </p:sp>
    </p:spTree>
    <p:extLst>
      <p:ext uri="{BB962C8B-B14F-4D97-AF65-F5344CB8AC3E}">
        <p14:creationId xmlns:p14="http://schemas.microsoft.com/office/powerpoint/2010/main" val="420858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C0DF-CA83-52E6-1222-FF8D87B23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188D8-01BF-092D-2ABA-91896A4117EF}"/>
              </a:ext>
            </a:extLst>
          </p:cNvPr>
          <p:cNvSpPr>
            <a:spLocks noGrp="1"/>
          </p:cNvSpPr>
          <p:nvPr>
            <p:ph type="ctrTitle"/>
          </p:nvPr>
        </p:nvSpPr>
        <p:spPr/>
        <p:txBody>
          <a:bodyPr>
            <a:normAutofit/>
          </a:bodyPr>
          <a:lstStyle/>
          <a:p>
            <a:r>
              <a:rPr lang="en-US" b="1" dirty="0">
                <a:solidFill>
                  <a:schemeClr val="tx1">
                    <a:alpha val="75000"/>
                  </a:schemeClr>
                </a:solidFill>
              </a:rPr>
              <a:t>July 1</a:t>
            </a:r>
            <a:r>
              <a:rPr lang="en-US" b="1" baseline="30000" dirty="0">
                <a:solidFill>
                  <a:schemeClr val="tx1">
                    <a:alpha val="75000"/>
                  </a:schemeClr>
                </a:solidFill>
              </a:rPr>
              <a:t>st</a:t>
            </a:r>
            <a:r>
              <a:rPr lang="en-US" b="1" dirty="0">
                <a:solidFill>
                  <a:schemeClr val="tx1">
                    <a:alpha val="75000"/>
                  </a:schemeClr>
                </a:solidFill>
              </a:rPr>
              <a:t> Go-Live Final Steps</a:t>
            </a:r>
          </a:p>
        </p:txBody>
      </p:sp>
      <p:pic>
        <p:nvPicPr>
          <p:cNvPr id="6" name="Picture Placeholder 5">
            <a:extLst>
              <a:ext uri="{FF2B5EF4-FFF2-40B4-BE49-F238E27FC236}">
                <a16:creationId xmlns:a16="http://schemas.microsoft.com/office/drawing/2014/main" id="{B3E437AC-099D-6F67-A6B2-6150E7CE3163}"/>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85D5EC2C-3A86-76AE-87E1-2AF2827F4592}"/>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417310523"/>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6da1a1-88d4-40a7-8024-d07075b81a17" xsi:nil="true"/>
    <lcf76f155ced4ddcb4097134ff3c332f xmlns="66dca80a-5f59-4dc0-ab3c-73b5b90048bb">
      <Terms xmlns="http://schemas.microsoft.com/office/infopath/2007/PartnerControls"/>
    </lcf76f155ced4ddcb4097134ff3c332f>
    <FirstEdit_x002d_Joanna xmlns="66dca80a-5f59-4dc0-ab3c-73b5b90048bb" xsi:nil="true"/>
    <SenttoGoogleDrive xmlns="66dca80a-5f59-4dc0-ab3c-73b5b90048bb">No</SenttoGoogleDrive>
    <FldrDescription xmlns="66dca80a-5f59-4dc0-ab3c-73b5b90048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0D367126CFE443B426149F05A20F1E" ma:contentTypeVersion="18" ma:contentTypeDescription="Create a new document." ma:contentTypeScope="" ma:versionID="83cb1fbf6de9dfffc2a2e96c17a33f78">
  <xsd:schema xmlns:xsd="http://www.w3.org/2001/XMLSchema" xmlns:xs="http://www.w3.org/2001/XMLSchema" xmlns:p="http://schemas.microsoft.com/office/2006/metadata/properties" xmlns:ns2="66dca80a-5f59-4dc0-ab3c-73b5b90048bb" xmlns:ns3="8c6da1a1-88d4-40a7-8024-d07075b81a17" targetNamespace="http://schemas.microsoft.com/office/2006/metadata/properties" ma:root="true" ma:fieldsID="00d98c38ca8143cfd191e7019c52a3b7" ns2:_="" ns3:_="">
    <xsd:import namespace="66dca80a-5f59-4dc0-ab3c-73b5b90048bb"/>
    <xsd:import namespace="8c6da1a1-88d4-40a7-8024-d07075b81a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CR" minOccurs="0"/>
                <xsd:element ref="ns2:FldrDescription" minOccurs="0"/>
                <xsd:element ref="ns2:SenttoGoogleDrive" minOccurs="0"/>
                <xsd:element ref="ns2:MediaServiceLocation" minOccurs="0"/>
                <xsd:element ref="ns2:FirstEdit_x002d_Joann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ca80a-5f59-4dc0-ab3c-73b5b9004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FldrDescription" ma:index="22" nillable="true" ma:displayName="Document Description" ma:description="Diagrams and Workflows for all IT systems" ma:format="Dropdown" ma:internalName="FldrDescription">
      <xsd:simpleType>
        <xsd:restriction base="dms:Note">
          <xsd:maxLength value="255"/>
        </xsd:restriction>
      </xsd:simpleType>
    </xsd:element>
    <xsd:element name="SenttoGoogleDrive" ma:index="23" nillable="true" ma:displayName="Sent to Google Drive" ma:default="No" ma:description="Documents Sent to Google Drive" ma:format="Dropdown" ma:internalName="SenttoGoogleDrive">
      <xsd:simpleType>
        <xsd:restriction base="dms:Choice">
          <xsd:enumeration value="Yes"/>
          <xsd:enumeration value="No"/>
        </xsd:restriction>
      </xsd:simpleType>
    </xsd:element>
    <xsd:element name="MediaServiceLocation" ma:index="24" nillable="true" ma:displayName="Location" ma:indexed="true" ma:internalName="MediaServiceLocation" ma:readOnly="true">
      <xsd:simpleType>
        <xsd:restriction base="dms:Text"/>
      </xsd:simpleType>
    </xsd:element>
    <xsd:element name="FirstEdit_x002d_Joanna" ma:index="25" nillable="true" ma:displayName="First Edit - Joanna " ma:format="Dropdown" ma:internalName="FirstEdit_x002d_Joann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da1a1-88d4-40a7-8024-d07075b81a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4d024ad-1844-4648-9602-23ee73cf5f20}" ma:internalName="TaxCatchAll" ma:showField="CatchAllData" ma:web="8c6da1a1-88d4-40a7-8024-d07075b81a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http://purl.org/dc/terms/"/>
    <ds:schemaRef ds:uri="http://schemas.microsoft.com/office/2006/metadata/properties"/>
    <ds:schemaRef ds:uri="http://schemas.microsoft.com/office/2006/documentManagement/types"/>
    <ds:schemaRef ds:uri="8ace0bee-1e7d-49ae-9b3d-38b80faed0b6"/>
    <ds:schemaRef ds:uri="http://www.w3.org/XML/1998/namespace"/>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84b400ec-987b-4f5a-9683-719d2398fb9d"/>
  </ds:schemaRefs>
</ds:datastoreItem>
</file>

<file path=customXml/itemProps3.xml><?xml version="1.0" encoding="utf-8"?>
<ds:datastoreItem xmlns:ds="http://schemas.openxmlformats.org/officeDocument/2006/customXml" ds:itemID="{09CBC431-12DB-40B0-8EFE-D769F53B9DDD}"/>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4165</TotalTime>
  <Words>4095</Words>
  <Application>Microsoft Office PowerPoint</Application>
  <PresentationFormat>Widescreen</PresentationFormat>
  <Paragraphs>536</Paragraphs>
  <Slides>52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Arial </vt:lpstr>
      <vt:lpstr>Calibri</vt:lpstr>
      <vt:lpstr>Calibri,Sans-Serif</vt:lpstr>
      <vt:lpstr>Dante</vt:lpstr>
      <vt:lpstr>Symbol</vt:lpstr>
      <vt:lpstr>Times New Roman</vt:lpstr>
      <vt:lpstr>Wingdings</vt:lpstr>
      <vt:lpstr>PineVTI</vt:lpstr>
      <vt:lpstr>PowerPoint Presentation</vt:lpstr>
      <vt:lpstr>Introductions</vt:lpstr>
      <vt:lpstr>Check-In</vt:lpstr>
      <vt:lpstr>Question 1:  How helpful do you find the information shared during the sessions?</vt:lpstr>
      <vt:lpstr>Question 2:  Please rate the content of the slides/virtual aids.</vt:lpstr>
      <vt:lpstr>Question 3:  Please rate the format of the sessions.</vt:lpstr>
      <vt:lpstr>Question 4:  Do the time and date of the sessions work for you?</vt:lpstr>
      <vt:lpstr>Question 5:  What topics would you like to see covered in future sessions?</vt:lpstr>
      <vt:lpstr>July 1st Go-Live Final Steps</vt:lpstr>
      <vt:lpstr>PowerPoint Presentation</vt:lpstr>
      <vt:lpstr>PCMP Welcome Session – June 11th </vt:lpstr>
      <vt:lpstr>Access Stabilization Payment</vt:lpstr>
      <vt:lpstr>Access Stabilization Payment Goals</vt:lpstr>
      <vt:lpstr>Eligibility Criteria</vt:lpstr>
      <vt:lpstr>Additional Information</vt:lpstr>
      <vt:lpstr>Operational Timeline</vt:lpstr>
      <vt:lpstr>Eligibility Dispute Process</vt:lpstr>
      <vt:lpstr>Performance Measure Changes</vt:lpstr>
      <vt:lpstr>Overview of Incentive Programs:  Phase II and III</vt:lpstr>
      <vt:lpstr>Overview of Incentive Programs:  BHIP</vt:lpstr>
      <vt:lpstr>Overview of Phase III Differences:  KPIs</vt:lpstr>
      <vt:lpstr>Phase III Performance Overview:  KPIs</vt:lpstr>
      <vt:lpstr>Phase III Performance Overview:  KPIs</vt:lpstr>
      <vt:lpstr>Open Forum</vt:lpstr>
      <vt:lpstr>PowerPoint Presentation</vt:lpstr>
      <vt:lpstr>Thank you!</vt:lpstr>
      <vt:lpstr>Supplemental Information: PCMP Contracting Process</vt:lpstr>
      <vt:lpstr>PCMP Key Dates for Contracting and Attribution</vt:lpstr>
      <vt:lpstr>Key steps in the contracting process</vt:lpstr>
      <vt:lpstr>Step 1: Medicaid Enrolled</vt:lpstr>
      <vt:lpstr>Practice Assessment Audit</vt:lpstr>
      <vt:lpstr>Step 2: Practice Assessment</vt:lpstr>
      <vt:lpstr>Practice Assessment Scoring</vt:lpstr>
      <vt:lpstr>Practice Assessment Audit</vt:lpstr>
      <vt:lpstr>Step 3: Supporting Documents</vt:lpstr>
      <vt:lpstr>Supporting Documents  Tiers 2 &amp; 3</vt:lpstr>
      <vt:lpstr>Step 4: Execute Contract</vt:lpstr>
      <vt:lpstr>Member Attribution</vt:lpstr>
      <vt:lpstr>Physical Health Attribution &amp; Performance Measures</vt:lpstr>
      <vt:lpstr>Determining PCMP Tier Level</vt:lpstr>
      <vt:lpstr>Practice Assessment Scoring Methodology</vt:lpstr>
      <vt:lpstr>PowerPoint Presentation</vt:lpstr>
      <vt:lpstr>PCMP Practice Sites have Options</vt:lpstr>
      <vt:lpstr>PMPM Payment Structure</vt:lpstr>
      <vt:lpstr>PMPM Maximum Payment Structure</vt:lpstr>
      <vt:lpstr>PCMP Tier Levels: Responsibilities &amp; Expectations</vt:lpstr>
      <vt:lpstr>Requirements for ALL PCMP Practice Sites</vt:lpstr>
      <vt:lpstr>PowerPoint Presentation</vt:lpstr>
      <vt:lpstr>Tier 3 Responsibility: Care Coordination</vt:lpstr>
      <vt:lpstr>PowerPoint Presentation</vt:lpstr>
      <vt:lpstr>NHP System-Wide Coordination &amp; Oversight</vt:lpstr>
      <vt:lpstr>Next Steps for Tier 3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13</cp:revision>
  <dcterms:created xsi:type="dcterms:W3CDTF">2025-01-26T20:23:29Z</dcterms:created>
  <dcterms:modified xsi:type="dcterms:W3CDTF">2025-05-14T16:36:21Z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0x010100450D367126CFE443B426149F05A20F1E</vt:lpwstr>
  </property>
  <property fmtid="{D5CDD505-2E9C-101B-9397-08002B2CF9AE}" pid="3" name="MediaServiceImageTags">
    <vt:lpwstr/>
  </property>
</Properties>
</file>