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79" r:id="rId5"/>
    <p:sldId id="2147474756" r:id="rId6"/>
    <p:sldId id="2147474757" r:id="rId7"/>
    <p:sldId id="2147474770" r:id="rId8"/>
    <p:sldId id="288" r:id="rId9"/>
    <p:sldId id="275" r:id="rId10"/>
    <p:sldId id="2147474762" r:id="rId11"/>
    <p:sldId id="2147474763" r:id="rId12"/>
    <p:sldId id="289" r:id="rId13"/>
    <p:sldId id="291" r:id="rId14"/>
    <p:sldId id="281" r:id="rId15"/>
    <p:sldId id="271" r:id="rId16"/>
    <p:sldId id="2147474765" r:id="rId17"/>
    <p:sldId id="2147474766" r:id="rId18"/>
    <p:sldId id="2147474768" r:id="rId19"/>
    <p:sldId id="2147474767" r:id="rId20"/>
    <p:sldId id="2147474771" r:id="rId21"/>
    <p:sldId id="2147474764" r:id="rId22"/>
    <p:sldId id="264" r:id="rId23"/>
    <p:sldId id="2147474769" r:id="rId24"/>
    <p:sldId id="301" r:id="rId25"/>
    <p:sldId id="283" r:id="rId26"/>
    <p:sldId id="2147474755"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26" y="90"/>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Robertson" userId="S::brian@nhpllc.org::cb66ccd5-57c6-4fe8-8ce5-bd4662c248f2" providerId="AD" clId="Web-{D672756D-5B19-162F-FDCD-2AB757254218}"/>
    <pc:docChg chg="modSld">
      <pc:chgData name="Brian Robertson" userId="S::brian@nhpllc.org::cb66ccd5-57c6-4fe8-8ce5-bd4662c248f2" providerId="AD" clId="Web-{D672756D-5B19-162F-FDCD-2AB757254218}" dt="2025-02-26T15:10:49.845" v="95" actId="20577"/>
      <pc:docMkLst>
        <pc:docMk/>
      </pc:docMkLst>
      <pc:sldChg chg="modSp">
        <pc:chgData name="Brian Robertson" userId="S::brian@nhpllc.org::cb66ccd5-57c6-4fe8-8ce5-bd4662c248f2" providerId="AD" clId="Web-{D672756D-5B19-162F-FDCD-2AB757254218}" dt="2025-02-26T15:10:49.845" v="95" actId="20577"/>
        <pc:sldMkLst>
          <pc:docMk/>
          <pc:sldMk cId="1573938648" sldId="264"/>
        </pc:sldMkLst>
        <pc:spChg chg="mod">
          <ac:chgData name="Brian Robertson" userId="S::brian@nhpllc.org::cb66ccd5-57c6-4fe8-8ce5-bd4662c248f2" providerId="AD" clId="Web-{D672756D-5B19-162F-FDCD-2AB757254218}" dt="2025-02-26T15:10:49.845" v="95" actId="20577"/>
          <ac:spMkLst>
            <pc:docMk/>
            <pc:sldMk cId="1573938648" sldId="264"/>
            <ac:spMk id="5" creationId="{07CD2DFE-6FB8-1580-4383-6DB69BF6950B}"/>
          </ac:spMkLst>
        </pc:spChg>
      </pc:sldChg>
      <pc:sldChg chg="modSp">
        <pc:chgData name="Brian Robertson" userId="S::brian@nhpllc.org::cb66ccd5-57c6-4fe8-8ce5-bd4662c248f2" providerId="AD" clId="Web-{D672756D-5B19-162F-FDCD-2AB757254218}" dt="2025-02-26T15:05:29.220" v="60" actId="20577"/>
        <pc:sldMkLst>
          <pc:docMk/>
          <pc:sldMk cId="3434503700" sldId="2147474767"/>
        </pc:sldMkLst>
        <pc:spChg chg="mod">
          <ac:chgData name="Brian Robertson" userId="S::brian@nhpllc.org::cb66ccd5-57c6-4fe8-8ce5-bd4662c248f2" providerId="AD" clId="Web-{D672756D-5B19-162F-FDCD-2AB757254218}" dt="2025-02-26T15:05:29.220" v="60" actId="20577"/>
          <ac:spMkLst>
            <pc:docMk/>
            <pc:sldMk cId="3434503700" sldId="2147474767"/>
            <ac:spMk id="10" creationId="{1304FEA4-7FC2-7F87-41CA-887D102C88CA}"/>
          </ac:spMkLst>
        </pc:spChg>
      </pc:sldChg>
    </pc:docChg>
  </pc:docChgLst>
  <pc:docChgLst>
    <pc:chgData name="Kari Snelson" userId="S::kari@nhpllc.org::271ac019-5f39-4435-92f5-08b9285120fe" providerId="AD" clId="Web-{6D8ABFAC-AD9F-4160-99EA-1F6EDF0FEF23}"/>
    <pc:docChg chg="modSld">
      <pc:chgData name="Kari Snelson" userId="S::kari@nhpllc.org::271ac019-5f39-4435-92f5-08b9285120fe" providerId="AD" clId="Web-{6D8ABFAC-AD9F-4160-99EA-1F6EDF0FEF23}" dt="2025-02-26T15:08:57.161" v="4" actId="20577"/>
      <pc:docMkLst>
        <pc:docMk/>
      </pc:docMkLst>
      <pc:sldChg chg="modSp">
        <pc:chgData name="Kari Snelson" userId="S::kari@nhpllc.org::271ac019-5f39-4435-92f5-08b9285120fe" providerId="AD" clId="Web-{6D8ABFAC-AD9F-4160-99EA-1F6EDF0FEF23}" dt="2025-02-26T15:08:57.161" v="4" actId="20577"/>
        <pc:sldMkLst>
          <pc:docMk/>
          <pc:sldMk cId="299877690" sldId="281"/>
        </pc:sldMkLst>
        <pc:spChg chg="mod">
          <ac:chgData name="Kari Snelson" userId="S::kari@nhpllc.org::271ac019-5f39-4435-92f5-08b9285120fe" providerId="AD" clId="Web-{6D8ABFAC-AD9F-4160-99EA-1F6EDF0FEF23}" dt="2025-02-26T15:08:57.161" v="4" actId="20577"/>
          <ac:spMkLst>
            <pc:docMk/>
            <pc:sldMk cId="299877690" sldId="281"/>
            <ac:spMk id="6" creationId="{257318F2-551D-F663-0AFA-1CE7A0F411E2}"/>
          </ac:spMkLst>
        </pc:spChg>
      </pc:sldChg>
    </pc:docChg>
  </pc:docChgLst>
  <pc:docChgLst>
    <pc:chgData name="Chantel Hawkins" userId="21e0729c-54a5-414e-9a65-a89557ddecfa" providerId="ADAL" clId="{189F8428-7AD5-4AB4-9E62-5B0535F3B72C}"/>
    <pc:docChg chg="modSld">
      <pc:chgData name="Chantel Hawkins" userId="21e0729c-54a5-414e-9a65-a89557ddecfa" providerId="ADAL" clId="{189F8428-7AD5-4AB4-9E62-5B0535F3B72C}" dt="2025-03-04T17:01:14.749" v="0" actId="20577"/>
      <pc:docMkLst>
        <pc:docMk/>
      </pc:docMkLst>
      <pc:sldChg chg="modSp mod">
        <pc:chgData name="Chantel Hawkins" userId="21e0729c-54a5-414e-9a65-a89557ddecfa" providerId="ADAL" clId="{189F8428-7AD5-4AB4-9E62-5B0535F3B72C}" dt="2025-03-04T17:01:14.749" v="0" actId="20577"/>
        <pc:sldMkLst>
          <pc:docMk/>
          <pc:sldMk cId="1573938648" sldId="264"/>
        </pc:sldMkLst>
        <pc:spChg chg="mod">
          <ac:chgData name="Chantel Hawkins" userId="21e0729c-54a5-414e-9a65-a89557ddecfa" providerId="ADAL" clId="{189F8428-7AD5-4AB4-9E62-5B0535F3B72C}" dt="2025-03-04T17:01:14.749" v="0" actId="20577"/>
          <ac:spMkLst>
            <pc:docMk/>
            <pc:sldMk cId="1573938648" sldId="264"/>
            <ac:spMk id="5" creationId="{07CD2DFE-6FB8-1580-4383-6DB69BF6950B}"/>
          </ac:spMkLst>
        </pc:spChg>
      </pc:sldChg>
    </pc:docChg>
  </pc:docChgLst>
  <pc:docChgLst>
    <pc:chgData name="Kari Snelson" userId="S::kari@nhpllc.org::271ac019-5f39-4435-92f5-08b9285120fe" providerId="AD" clId="Web-{D47EA270-6392-41DC-8B42-802D1E07709F}"/>
    <pc:docChg chg="delSld modSld">
      <pc:chgData name="Kari Snelson" userId="S::kari@nhpllc.org::271ac019-5f39-4435-92f5-08b9285120fe" providerId="AD" clId="Web-{D47EA270-6392-41DC-8B42-802D1E07709F}" dt="2025-02-26T15:05:14.868" v="36" actId="20577"/>
      <pc:docMkLst>
        <pc:docMk/>
      </pc:docMkLst>
      <pc:sldChg chg="modSp del mod modShow">
        <pc:chgData name="Kari Snelson" userId="S::kari@nhpllc.org::271ac019-5f39-4435-92f5-08b9285120fe" providerId="AD" clId="Web-{D47EA270-6392-41DC-8B42-802D1E07709F}" dt="2025-02-26T15:03:52.087" v="15"/>
        <pc:sldMkLst>
          <pc:docMk/>
          <pc:sldMk cId="4000923464" sldId="2147474758"/>
        </pc:sldMkLst>
      </pc:sldChg>
      <pc:sldChg chg="del mod modShow">
        <pc:chgData name="Kari Snelson" userId="S::kari@nhpllc.org::271ac019-5f39-4435-92f5-08b9285120fe" providerId="AD" clId="Web-{D47EA270-6392-41DC-8B42-802D1E07709F}" dt="2025-02-26T15:03:55.977" v="16"/>
        <pc:sldMkLst>
          <pc:docMk/>
          <pc:sldMk cId="210974453" sldId="2147474759"/>
        </pc:sldMkLst>
      </pc:sldChg>
      <pc:sldChg chg="del mod modShow">
        <pc:chgData name="Kari Snelson" userId="S::kari@nhpllc.org::271ac019-5f39-4435-92f5-08b9285120fe" providerId="AD" clId="Web-{D47EA270-6392-41DC-8B42-802D1E07709F}" dt="2025-02-26T15:03:58.649" v="17"/>
        <pc:sldMkLst>
          <pc:docMk/>
          <pc:sldMk cId="66987406" sldId="2147474760"/>
        </pc:sldMkLst>
      </pc:sldChg>
      <pc:sldChg chg="modSp">
        <pc:chgData name="Kari Snelson" userId="S::kari@nhpllc.org::271ac019-5f39-4435-92f5-08b9285120fe" providerId="AD" clId="Web-{D47EA270-6392-41DC-8B42-802D1E07709F}" dt="2025-02-26T15:05:14.868" v="36" actId="20577"/>
        <pc:sldMkLst>
          <pc:docMk/>
          <pc:sldMk cId="2251438738" sldId="2147474769"/>
        </pc:sldMkLst>
        <pc:spChg chg="mod">
          <ac:chgData name="Kari Snelson" userId="S::kari@nhpllc.org::271ac019-5f39-4435-92f5-08b9285120fe" providerId="AD" clId="Web-{D47EA270-6392-41DC-8B42-802D1E07709F}" dt="2025-02-26T15:05:14.868" v="36" actId="20577"/>
          <ac:spMkLst>
            <pc:docMk/>
            <pc:sldMk cId="2251438738" sldId="2147474769"/>
            <ac:spMk id="5" creationId="{4939ABC4-50CC-CA7A-7ADA-E1A87AEED932}"/>
          </ac:spMkLst>
        </pc:spChg>
      </pc:sldChg>
      <pc:sldChg chg="modSp">
        <pc:chgData name="Kari Snelson" userId="S::kari@nhpllc.org::271ac019-5f39-4435-92f5-08b9285120fe" providerId="AD" clId="Web-{D47EA270-6392-41DC-8B42-802D1E07709F}" dt="2025-02-26T15:01:38.024" v="7" actId="20577"/>
        <pc:sldMkLst>
          <pc:docMk/>
          <pc:sldMk cId="1759657432" sldId="2147474770"/>
        </pc:sldMkLst>
        <pc:spChg chg="mod">
          <ac:chgData name="Kari Snelson" userId="S::kari@nhpllc.org::271ac019-5f39-4435-92f5-08b9285120fe" providerId="AD" clId="Web-{D47EA270-6392-41DC-8B42-802D1E07709F}" dt="2025-02-26T15:01:38.024" v="7" actId="20577"/>
          <ac:spMkLst>
            <pc:docMk/>
            <pc:sldMk cId="1759657432" sldId="2147474770"/>
            <ac:spMk id="4" creationId="{96ACDC28-08E4-79E2-6956-9CF2CD1B282D}"/>
          </ac:spMkLst>
        </pc:spChg>
      </pc:sldChg>
      <pc:sldChg chg="del mod modShow">
        <pc:chgData name="Kari Snelson" userId="S::kari@nhpllc.org::271ac019-5f39-4435-92f5-08b9285120fe" providerId="AD" clId="Web-{D47EA270-6392-41DC-8B42-802D1E07709F}" dt="2025-02-26T15:04:01.305" v="18"/>
        <pc:sldMkLst>
          <pc:docMk/>
          <pc:sldMk cId="132227900" sldId="2147474772"/>
        </pc:sldMkLst>
      </pc:sldChg>
    </pc:docChg>
  </pc:docChgLst>
  <pc:docChgLst>
    <pc:chgData name="Kari Snelson" userId="S::kari@nhpllc.org::271ac019-5f39-4435-92f5-08b9285120fe" providerId="AD" clId="Web-{0E3E77B8-099C-4B3B-B346-0BA308BFE34E}"/>
    <pc:docChg chg="modSld">
      <pc:chgData name="Kari Snelson" userId="S::kari@nhpllc.org::271ac019-5f39-4435-92f5-08b9285120fe" providerId="AD" clId="Web-{0E3E77B8-099C-4B3B-B346-0BA308BFE34E}" dt="2025-02-26T01:00:55.348" v="2" actId="20577"/>
      <pc:docMkLst>
        <pc:docMk/>
      </pc:docMkLst>
      <pc:sldChg chg="modSp">
        <pc:chgData name="Kari Snelson" userId="S::kari@nhpllc.org::271ac019-5f39-4435-92f5-08b9285120fe" providerId="AD" clId="Web-{0E3E77B8-099C-4B3B-B346-0BA308BFE34E}" dt="2025-02-26T01:00:55.348" v="2" actId="20577"/>
        <pc:sldMkLst>
          <pc:docMk/>
          <pc:sldMk cId="4000923464" sldId="2147474758"/>
        </pc:sldMkLst>
      </pc:sldChg>
    </pc:docChg>
  </pc:docChgLst>
  <pc:docChgLst>
    <pc:chgData name="Alexandra LaCalamito" userId="fec6371c-64ad-448c-83c7-462bf1559a5c" providerId="ADAL" clId="{8EEF36FE-07D4-4FDB-BD53-C25628ECA535}"/>
    <pc:docChg chg="modSld">
      <pc:chgData name="Alexandra LaCalamito" userId="fec6371c-64ad-448c-83c7-462bf1559a5c" providerId="ADAL" clId="{8EEF36FE-07D4-4FDB-BD53-C25628ECA535}" dt="2025-02-26T13:19:43.280" v="31" actId="20577"/>
      <pc:docMkLst>
        <pc:docMk/>
      </pc:docMkLst>
      <pc:sldChg chg="modSp mod">
        <pc:chgData name="Alexandra LaCalamito" userId="fec6371c-64ad-448c-83c7-462bf1559a5c" providerId="ADAL" clId="{8EEF36FE-07D4-4FDB-BD53-C25628ECA535}" dt="2025-02-26T13:19:43.280" v="31" actId="20577"/>
        <pc:sldMkLst>
          <pc:docMk/>
          <pc:sldMk cId="66987406" sldId="2147474760"/>
        </pc:sldMkLst>
      </pc:sldChg>
      <pc:sldChg chg="modSp mod">
        <pc:chgData name="Alexandra LaCalamito" userId="fec6371c-64ad-448c-83c7-462bf1559a5c" providerId="ADAL" clId="{8EEF36FE-07D4-4FDB-BD53-C25628ECA535}" dt="2025-02-25T20:39:40.678" v="6" actId="20577"/>
        <pc:sldMkLst>
          <pc:docMk/>
          <pc:sldMk cId="1759657432" sldId="2147474770"/>
        </pc:sldMkLst>
        <pc:spChg chg="mod">
          <ac:chgData name="Alexandra LaCalamito" userId="fec6371c-64ad-448c-83c7-462bf1559a5c" providerId="ADAL" clId="{8EEF36FE-07D4-4FDB-BD53-C25628ECA535}" dt="2025-02-25T20:39:40.678" v="6" actId="20577"/>
          <ac:spMkLst>
            <pc:docMk/>
            <pc:sldMk cId="1759657432" sldId="2147474770"/>
            <ac:spMk id="7" creationId="{F87DA149-D93D-02A5-04E2-DA1928FF4277}"/>
          </ac:spMkLst>
        </pc:spChg>
      </pc:sldChg>
    </pc:docChg>
  </pc:docChgLst>
  <pc:docChgLst>
    <pc:chgData name="Brian Robertson" userId="cb66ccd5-57c6-4fe8-8ce5-bd4662c248f2" providerId="ADAL" clId="{D55C5357-D12D-4803-9C2E-CF1D0CA7C3F2}"/>
    <pc:docChg chg="custSel addSld modSld">
      <pc:chgData name="Brian Robertson" userId="cb66ccd5-57c6-4fe8-8ce5-bd4662c248f2" providerId="ADAL" clId="{D55C5357-D12D-4803-9C2E-CF1D0CA7C3F2}" dt="2025-02-25T20:57:28.441" v="68" actId="5793"/>
      <pc:docMkLst>
        <pc:docMk/>
      </pc:docMkLst>
      <pc:sldChg chg="modSp add mod">
        <pc:chgData name="Brian Robertson" userId="cb66ccd5-57c6-4fe8-8ce5-bd4662c248f2" providerId="ADAL" clId="{D55C5357-D12D-4803-9C2E-CF1D0CA7C3F2}" dt="2025-02-25T20:57:28.441" v="68" actId="5793"/>
        <pc:sldMkLst>
          <pc:docMk/>
          <pc:sldMk cId="132227900" sldId="21474747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67ED0-6EEA-48F6-A9C1-BE754AABC76A}" type="doc">
      <dgm:prSet loTypeId="urn:microsoft.com/office/officeart/2017/3/layout/HorizontalPathTimeline#2" loCatId="other" qsTypeId="urn:microsoft.com/office/officeart/2005/8/quickstyle/simple1" qsCatId="simple" csTypeId="urn:microsoft.com/office/officeart/2005/8/colors/accent6_2" csCatId="accent6" phldr="1"/>
      <dgm:spPr/>
      <dgm:t>
        <a:bodyPr/>
        <a:lstStyle/>
        <a:p>
          <a:endParaRPr lang="en-US"/>
        </a:p>
      </dgm:t>
    </dgm:pt>
    <dgm:pt modelId="{AE62509E-8FD5-4BC0-8484-49407DA07B2D}">
      <dgm:prSet phldrT="[Text]" phldr="0"/>
      <dgm:spPr/>
      <dgm:t>
        <a:bodyPr/>
        <a:lstStyle/>
        <a:p>
          <a:r>
            <a:rPr lang="en-US" b="1">
              <a:solidFill>
                <a:schemeClr val="tx2"/>
              </a:solidFill>
            </a:rPr>
            <a:t>Phase III Contract with HCPF</a:t>
          </a:r>
        </a:p>
      </dgm:t>
    </dgm:pt>
    <dgm:pt modelId="{8F2C679D-77AF-46F9-9ACE-1E1D440B1883}" type="parTrans" cxnId="{B681E0E7-0B3A-4DB8-BF19-F9AE0E1C787B}">
      <dgm:prSet/>
      <dgm:spPr/>
      <dgm:t>
        <a:bodyPr/>
        <a:lstStyle/>
        <a:p>
          <a:endParaRPr lang="en-US"/>
        </a:p>
      </dgm:t>
    </dgm:pt>
    <dgm:pt modelId="{5C2CB4AF-F88D-4FBE-A40E-0CC048A23B9E}" type="sibTrans" cxnId="{B681E0E7-0B3A-4DB8-BF19-F9AE0E1C787B}">
      <dgm:prSet/>
      <dgm:spPr/>
      <dgm:t>
        <a:bodyPr/>
        <a:lstStyle/>
        <a:p>
          <a:endParaRPr lang="en-US"/>
        </a:p>
      </dgm:t>
    </dgm:pt>
    <dgm:pt modelId="{54A260F9-80FA-4E2A-BE87-2C0670B83857}">
      <dgm:prSet phldrT="[Text]" custT="1"/>
      <dgm:spPr>
        <a:solidFill>
          <a:schemeClr val="bg2">
            <a:alpha val="90000"/>
          </a:schemeClr>
        </a:solidFill>
      </dgm:spPr>
      <dgm:t>
        <a:bodyPr/>
        <a:lstStyle/>
        <a:p>
          <a:pPr algn="ctr"/>
          <a:r>
            <a:rPr lang="en-US" sz="1800" b="0" i="0" u="none">
              <a:solidFill>
                <a:schemeClr val="tx1"/>
              </a:solidFill>
            </a:rPr>
            <a:t>- Still in Development</a:t>
          </a:r>
        </a:p>
        <a:p>
          <a:pPr algn="ctr"/>
          <a:r>
            <a:rPr lang="en-US" sz="1800" b="0" i="0" u="none">
              <a:solidFill>
                <a:schemeClr val="tx1"/>
              </a:solidFill>
            </a:rPr>
            <a:t>- Pending Joint Budget Committee Finalization</a:t>
          </a:r>
          <a:endParaRPr lang="en-US" sz="1800" b="0">
            <a:solidFill>
              <a:schemeClr val="tx1"/>
            </a:solidFill>
          </a:endParaRPr>
        </a:p>
      </dgm:t>
    </dgm:pt>
    <dgm:pt modelId="{3E4E3177-8F1B-40ED-B20A-6A6F0041E180}" type="parTrans" cxnId="{0D49E980-DE7B-46C8-A240-0AF3E38E1055}">
      <dgm:prSet/>
      <dgm:spPr/>
      <dgm:t>
        <a:bodyPr/>
        <a:lstStyle/>
        <a:p>
          <a:endParaRPr lang="en-US"/>
        </a:p>
      </dgm:t>
    </dgm:pt>
    <dgm:pt modelId="{BA9E60E0-CF2E-4096-A9F4-556713DB9AE4}" type="sibTrans" cxnId="{0D49E980-DE7B-46C8-A240-0AF3E38E1055}">
      <dgm:prSet/>
      <dgm:spPr/>
      <dgm:t>
        <a:bodyPr/>
        <a:lstStyle/>
        <a:p>
          <a:endParaRPr lang="en-US"/>
        </a:p>
      </dgm:t>
    </dgm:pt>
    <dgm:pt modelId="{20928AAA-F457-4A09-8AAC-A82210983FBE}">
      <dgm:prSet phldrT="[Text]" phldr="0"/>
      <dgm:spPr/>
      <dgm:t>
        <a:bodyPr/>
        <a:lstStyle/>
        <a:p>
          <a:r>
            <a:rPr lang="en-US" b="1">
              <a:solidFill>
                <a:schemeClr val="tx2"/>
              </a:solidFill>
            </a:rPr>
            <a:t>Physical Health Contracting</a:t>
          </a:r>
        </a:p>
      </dgm:t>
    </dgm:pt>
    <dgm:pt modelId="{915085CE-2C78-4B64-8FF4-E48DB7BD55D2}" type="parTrans" cxnId="{BA476174-221B-4A3D-B4E2-5FCC084B59D3}">
      <dgm:prSet/>
      <dgm:spPr/>
      <dgm:t>
        <a:bodyPr/>
        <a:lstStyle/>
        <a:p>
          <a:endParaRPr lang="en-US"/>
        </a:p>
      </dgm:t>
    </dgm:pt>
    <dgm:pt modelId="{EB5D5454-A5E9-4E37-B514-DFC5324A66C0}" type="sibTrans" cxnId="{BA476174-221B-4A3D-B4E2-5FCC084B59D3}">
      <dgm:prSet/>
      <dgm:spPr/>
      <dgm:t>
        <a:bodyPr/>
        <a:lstStyle/>
        <a:p>
          <a:endParaRPr lang="en-US"/>
        </a:p>
      </dgm:t>
    </dgm:pt>
    <dgm:pt modelId="{9C6534A9-4C27-4998-80A5-DF23882CAE25}">
      <dgm:prSet phldrT="[Text]" custT="1"/>
      <dgm:spPr>
        <a:solidFill>
          <a:schemeClr val="bg2">
            <a:alpha val="90000"/>
          </a:schemeClr>
        </a:solidFill>
      </dgm:spPr>
      <dgm:t>
        <a:bodyPr/>
        <a:lstStyle/>
        <a:p>
          <a:pPr algn="ctr"/>
          <a:r>
            <a:rPr lang="en-US" sz="1800" b="0" i="0" u="none">
              <a:solidFill>
                <a:schemeClr val="tx1"/>
              </a:solidFill>
            </a:rPr>
            <a:t>- In Development</a:t>
          </a:r>
        </a:p>
        <a:p>
          <a:pPr algn="ctr"/>
          <a:r>
            <a:rPr lang="en-US" sz="1800" b="0" i="0" u="none">
              <a:solidFill>
                <a:schemeClr val="tx1"/>
              </a:solidFill>
            </a:rPr>
            <a:t>- Pending Budget Finalization</a:t>
          </a:r>
        </a:p>
        <a:p>
          <a:pPr algn="ctr"/>
          <a:r>
            <a:rPr lang="en-US" sz="1800" b="0" i="0" u="none">
              <a:solidFill>
                <a:schemeClr val="tx1"/>
              </a:solidFill>
            </a:rPr>
            <a:t>-Practice Assessment Tool Feedback</a:t>
          </a:r>
        </a:p>
        <a:p>
          <a:pPr algn="l"/>
          <a:endParaRPr lang="en-US" sz="1600"/>
        </a:p>
      </dgm:t>
    </dgm:pt>
    <dgm:pt modelId="{0AA7231B-9394-4732-A7BE-3EB3CF2F8D70}" type="parTrans" cxnId="{82290D4D-2346-4E6C-B254-B9EAA4D01A23}">
      <dgm:prSet/>
      <dgm:spPr/>
      <dgm:t>
        <a:bodyPr/>
        <a:lstStyle/>
        <a:p>
          <a:endParaRPr lang="en-US"/>
        </a:p>
      </dgm:t>
    </dgm:pt>
    <dgm:pt modelId="{83B69D46-737C-4589-B359-6BD9DD58BC91}" type="sibTrans" cxnId="{82290D4D-2346-4E6C-B254-B9EAA4D01A23}">
      <dgm:prSet/>
      <dgm:spPr/>
      <dgm:t>
        <a:bodyPr/>
        <a:lstStyle/>
        <a:p>
          <a:endParaRPr lang="en-US"/>
        </a:p>
      </dgm:t>
    </dgm:pt>
    <dgm:pt modelId="{03738E35-4243-4E7D-A93F-C07DA3901E78}">
      <dgm:prSet phldrT="[Text]" phldr="0"/>
      <dgm:spPr/>
      <dgm:t>
        <a:bodyPr/>
        <a:lstStyle/>
        <a:p>
          <a:r>
            <a:rPr lang="en-US" b="1">
              <a:solidFill>
                <a:schemeClr val="tx2"/>
              </a:solidFill>
            </a:rPr>
            <a:t>Behavioral Health Contracting</a:t>
          </a:r>
        </a:p>
      </dgm:t>
    </dgm:pt>
    <dgm:pt modelId="{DABBAF6C-D1C9-42E1-B928-5ACDE3D21AB0}" type="parTrans" cxnId="{E41AD5BE-76F3-4A9E-8059-7FC968661703}">
      <dgm:prSet/>
      <dgm:spPr/>
      <dgm:t>
        <a:bodyPr/>
        <a:lstStyle/>
        <a:p>
          <a:endParaRPr lang="en-US"/>
        </a:p>
      </dgm:t>
    </dgm:pt>
    <dgm:pt modelId="{6BF5896A-A334-45B0-B451-09159F55B184}" type="sibTrans" cxnId="{E41AD5BE-76F3-4A9E-8059-7FC968661703}">
      <dgm:prSet/>
      <dgm:spPr/>
      <dgm:t>
        <a:bodyPr/>
        <a:lstStyle/>
        <a:p>
          <a:endParaRPr lang="en-US"/>
        </a:p>
      </dgm:t>
    </dgm:pt>
    <dgm:pt modelId="{34C8CD19-04E2-4488-965F-DC841C470D45}">
      <dgm:prSet phldrT="[Text]" custT="1"/>
      <dgm:spPr>
        <a:solidFill>
          <a:schemeClr val="bg2">
            <a:alpha val="90000"/>
          </a:schemeClr>
        </a:solidFill>
      </dgm:spPr>
      <dgm:t>
        <a:bodyPr/>
        <a:lstStyle/>
        <a:p>
          <a:pPr algn="ctr"/>
          <a:r>
            <a:rPr lang="en-US" sz="1800">
              <a:solidFill>
                <a:schemeClr val="tx1"/>
              </a:solidFill>
            </a:rPr>
            <a:t>- Starting Now! </a:t>
          </a:r>
        </a:p>
        <a:p>
          <a:pPr algn="ctr"/>
          <a:r>
            <a:rPr lang="en-US" sz="1800">
              <a:solidFill>
                <a:schemeClr val="tx1"/>
              </a:solidFill>
            </a:rPr>
            <a:t>- Letters to Current Providers and New Providers </a:t>
          </a:r>
        </a:p>
        <a:p>
          <a:pPr algn="ctr"/>
          <a:r>
            <a:rPr lang="en-US" sz="1800">
              <a:solidFill>
                <a:schemeClr val="tx1"/>
              </a:solidFill>
            </a:rPr>
            <a:t>- NHPrae_bh_pr@uhc.com</a:t>
          </a:r>
        </a:p>
      </dgm:t>
    </dgm:pt>
    <dgm:pt modelId="{CD5F7DE2-2AD1-4CE8-AAC7-AD9C8E180CEA}" type="parTrans" cxnId="{07030C4E-4D62-4240-B10F-E41B801C763E}">
      <dgm:prSet/>
      <dgm:spPr/>
      <dgm:t>
        <a:bodyPr/>
        <a:lstStyle/>
        <a:p>
          <a:endParaRPr lang="en-US"/>
        </a:p>
      </dgm:t>
    </dgm:pt>
    <dgm:pt modelId="{7CE5955C-EC28-4D1B-9459-0C5458B1797D}" type="sibTrans" cxnId="{07030C4E-4D62-4240-B10F-E41B801C763E}">
      <dgm:prSet/>
      <dgm:spPr/>
      <dgm:t>
        <a:bodyPr/>
        <a:lstStyle/>
        <a:p>
          <a:endParaRPr lang="en-US"/>
        </a:p>
      </dgm:t>
    </dgm:pt>
    <dgm:pt modelId="{5288893C-FA8E-4BB1-8E73-26873A414237}">
      <dgm:prSet phldrT="[Text]"/>
      <dgm:spPr/>
      <dgm:t>
        <a:bodyPr/>
        <a:lstStyle/>
        <a:p>
          <a:r>
            <a:rPr lang="en-US" b="1">
              <a:solidFill>
                <a:schemeClr val="tx2"/>
              </a:solidFill>
            </a:rPr>
            <a:t>Phase III Go Live</a:t>
          </a:r>
        </a:p>
      </dgm:t>
    </dgm:pt>
    <dgm:pt modelId="{B96E404D-37DE-46A2-BF80-78A08CBF262C}" type="parTrans" cxnId="{2B790330-501D-4967-B757-4F5FFA10F871}">
      <dgm:prSet/>
      <dgm:spPr/>
      <dgm:t>
        <a:bodyPr/>
        <a:lstStyle/>
        <a:p>
          <a:endParaRPr lang="en-US"/>
        </a:p>
      </dgm:t>
    </dgm:pt>
    <dgm:pt modelId="{0A063199-9DB1-476C-880B-768BF300FB2E}" type="sibTrans" cxnId="{2B790330-501D-4967-B757-4F5FFA10F871}">
      <dgm:prSet/>
      <dgm:spPr/>
      <dgm:t>
        <a:bodyPr/>
        <a:lstStyle/>
        <a:p>
          <a:endParaRPr lang="en-US"/>
        </a:p>
      </dgm:t>
    </dgm:pt>
    <dgm:pt modelId="{6CCA4A94-29B0-4EAA-B861-22692384A554}">
      <dgm:prSet custT="1"/>
      <dgm:spPr>
        <a:solidFill>
          <a:schemeClr val="bg2">
            <a:alpha val="90000"/>
          </a:schemeClr>
        </a:solidFill>
      </dgm:spPr>
      <dgm:t>
        <a:bodyPr/>
        <a:lstStyle/>
        <a:p>
          <a:pPr algn="ctr"/>
          <a:r>
            <a:rPr lang="en-US" sz="1800" b="0" i="0" u="none">
              <a:solidFill>
                <a:schemeClr val="tx1"/>
              </a:solidFill>
            </a:rPr>
            <a:t>- July 1</a:t>
          </a:r>
          <a:r>
            <a:rPr lang="en-US" sz="1800" b="0" i="0" u="none" baseline="30000">
              <a:solidFill>
                <a:schemeClr val="tx1"/>
              </a:solidFill>
            </a:rPr>
            <a:t>st</a:t>
          </a:r>
          <a:r>
            <a:rPr lang="en-US" sz="1800" b="0" i="0" u="none">
              <a:solidFill>
                <a:schemeClr val="tx1"/>
              </a:solidFill>
            </a:rPr>
            <a:t>, 2025</a:t>
          </a:r>
          <a:endParaRPr lang="en-US" sz="1800">
            <a:solidFill>
              <a:schemeClr val="tx1"/>
            </a:solidFill>
          </a:endParaRPr>
        </a:p>
      </dgm:t>
    </dgm:pt>
    <dgm:pt modelId="{B8BDE3BD-4D0B-40DA-AA95-BDBEBBCA1CDA}" type="parTrans" cxnId="{8D3C67E3-E138-4DBB-B8C4-D984728BC1A3}">
      <dgm:prSet/>
      <dgm:spPr/>
      <dgm:t>
        <a:bodyPr/>
        <a:lstStyle/>
        <a:p>
          <a:endParaRPr lang="en-US"/>
        </a:p>
      </dgm:t>
    </dgm:pt>
    <dgm:pt modelId="{5F79D881-14E3-4A52-A40A-6D76566D3CC2}" type="sibTrans" cxnId="{8D3C67E3-E138-4DBB-B8C4-D984728BC1A3}">
      <dgm:prSet/>
      <dgm:spPr/>
      <dgm:t>
        <a:bodyPr/>
        <a:lstStyle/>
        <a:p>
          <a:endParaRPr lang="en-US"/>
        </a:p>
      </dgm:t>
    </dgm:pt>
    <dgm:pt modelId="{93C358AC-5BA0-4CB6-B22F-1B95FA53D0F3}" type="pres">
      <dgm:prSet presAssocID="{44D67ED0-6EEA-48F6-A9C1-BE754AABC76A}" presName="root" presStyleCnt="0">
        <dgm:presLayoutVars>
          <dgm:chMax/>
          <dgm:chPref/>
          <dgm:dir/>
          <dgm:animLvl val="lvl"/>
        </dgm:presLayoutVars>
      </dgm:prSet>
      <dgm:spPr/>
    </dgm:pt>
    <dgm:pt modelId="{9F83E70B-EE6D-407B-8E1F-FE26817B3B1D}" type="pres">
      <dgm:prSet presAssocID="{44D67ED0-6EEA-48F6-A9C1-BE754AABC76A}" presName="divider" presStyleLbl="asst0" presStyleIdx="0" presStyleCnt="1"/>
      <dgm:spPr>
        <a:ln>
          <a:noFill/>
        </a:ln>
      </dgm:spPr>
    </dgm:pt>
    <dgm:pt modelId="{EE6F6E1A-AC88-44BD-8034-0C2734A7943C}" type="pres">
      <dgm:prSet presAssocID="{44D67ED0-6EEA-48F6-A9C1-BE754AABC76A}" presName="nodes" presStyleCnt="0">
        <dgm:presLayoutVars>
          <dgm:chMax/>
          <dgm:chPref/>
          <dgm:animLvl val="lvl"/>
        </dgm:presLayoutVars>
      </dgm:prSet>
      <dgm:spPr/>
    </dgm:pt>
    <dgm:pt modelId="{27CC3FEA-4989-4FE6-A03A-48D0F90DB146}" type="pres">
      <dgm:prSet presAssocID="{AE62509E-8FD5-4BC0-8484-49407DA07B2D}" presName="composite" presStyleCnt="0"/>
      <dgm:spPr/>
    </dgm:pt>
    <dgm:pt modelId="{B3AC6DBE-85B6-4AF3-BADF-7E1E82B735CC}" type="pres">
      <dgm:prSet presAssocID="{AE62509E-8FD5-4BC0-8484-49407DA07B2D}" presName="ConnectorPoint" presStyleLbl="fgAcc1" presStyleIdx="0" presStyleCnt="4"/>
      <dgm:spPr/>
    </dgm:pt>
    <dgm:pt modelId="{EAA550E8-D286-40B4-9B20-40DE0FCA02CE}" type="pres">
      <dgm:prSet presAssocID="{AE62509E-8FD5-4BC0-8484-49407DA07B2D}" presName="ConnectLine" presStyleLbl="alignNode1" presStyleIdx="0"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13B6FF8E-261C-4941-9C10-4D13C6F1D5E7}" type="pres">
      <dgm:prSet presAssocID="{AE62509E-8FD5-4BC0-8484-49407DA07B2D}" presName="FlexibleEmptyPlaceHolder" presStyleCnt="0"/>
      <dgm:spPr/>
    </dgm:pt>
    <dgm:pt modelId="{408DCC00-CC60-4F76-9C61-F00E7DBFC778}" type="pres">
      <dgm:prSet presAssocID="{AE62509E-8FD5-4BC0-8484-49407DA07B2D}" presName="L2TextContainer" presStyleLbl="bgAcc1" presStyleIdx="0" presStyleCnt="4">
        <dgm:presLayoutVars>
          <dgm:chMax val="0"/>
          <dgm:chPref val="0"/>
          <dgm:bulletEnabled val="1"/>
        </dgm:presLayoutVars>
      </dgm:prSet>
      <dgm:spPr/>
    </dgm:pt>
    <dgm:pt modelId="{5C96A5F5-16B2-4AEA-9591-B66C220F4A65}" type="pres">
      <dgm:prSet presAssocID="{AE62509E-8FD5-4BC0-8484-49407DA07B2D}" presName="L1TextContainer" presStyleLbl="revTx" presStyleIdx="0" presStyleCnt="4">
        <dgm:presLayoutVars>
          <dgm:chMax val="1"/>
          <dgm:chPref val="1"/>
          <dgm:bulletEnabled val="1"/>
        </dgm:presLayoutVars>
      </dgm:prSet>
      <dgm:spPr/>
    </dgm:pt>
    <dgm:pt modelId="{22931EBF-FF0E-4476-B965-7C4CFFC57D5D}" type="pres">
      <dgm:prSet presAssocID="{AE62509E-8FD5-4BC0-8484-49407DA07B2D}" presName="EmptyPlaceHolder" presStyleCnt="0"/>
      <dgm:spPr/>
    </dgm:pt>
    <dgm:pt modelId="{E3B24336-549D-49F0-9359-D66050EB5874}" type="pres">
      <dgm:prSet presAssocID="{5C2CB4AF-F88D-4FBE-A40E-0CC048A23B9E}" presName="spaceBetweenRectangles" presStyleCnt="0"/>
      <dgm:spPr/>
    </dgm:pt>
    <dgm:pt modelId="{8BD40F87-7EF8-4BE4-972F-FA3FE5A18736}" type="pres">
      <dgm:prSet presAssocID="{20928AAA-F457-4A09-8AAC-A82210983FBE}" presName="composite" presStyleCnt="0"/>
      <dgm:spPr/>
    </dgm:pt>
    <dgm:pt modelId="{F34C40A7-6131-4EF1-9887-E7EEA86D1562}" type="pres">
      <dgm:prSet presAssocID="{20928AAA-F457-4A09-8AAC-A82210983FBE}" presName="ConnectorPoint" presStyleLbl="fgAcc1" presStyleIdx="1" presStyleCnt="4"/>
      <dgm:spPr/>
    </dgm:pt>
    <dgm:pt modelId="{14186A17-7B9F-4674-AD57-FF0C87A3CB32}" type="pres">
      <dgm:prSet presAssocID="{20928AAA-F457-4A09-8AAC-A82210983FBE}" presName="ConnectLine" presStyleLbl="alignNode1" presStyleIdx="1"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975F3CEC-6BAC-4EFC-B44F-278583CEC78C}" type="pres">
      <dgm:prSet presAssocID="{20928AAA-F457-4A09-8AAC-A82210983FBE}" presName="FlexibleEmptyPlaceHolder" presStyleCnt="0"/>
      <dgm:spPr/>
    </dgm:pt>
    <dgm:pt modelId="{3A73CBFE-397D-467A-A65B-E19FAB2953BB}" type="pres">
      <dgm:prSet presAssocID="{20928AAA-F457-4A09-8AAC-A82210983FBE}" presName="L2TextContainer" presStyleLbl="bgAcc1" presStyleIdx="1" presStyleCnt="4" custScaleX="100868" custScaleY="100868" custLinFactNeighborX="-817">
        <dgm:presLayoutVars>
          <dgm:chMax val="0"/>
          <dgm:chPref val="0"/>
          <dgm:bulletEnabled val="1"/>
        </dgm:presLayoutVars>
      </dgm:prSet>
      <dgm:spPr/>
    </dgm:pt>
    <dgm:pt modelId="{730471FC-8FAF-49B2-8F42-63D391F759BE}" type="pres">
      <dgm:prSet presAssocID="{20928AAA-F457-4A09-8AAC-A82210983FBE}" presName="L1TextContainer" presStyleLbl="revTx" presStyleIdx="1" presStyleCnt="4">
        <dgm:presLayoutVars>
          <dgm:chMax val="1"/>
          <dgm:chPref val="1"/>
          <dgm:bulletEnabled val="1"/>
        </dgm:presLayoutVars>
      </dgm:prSet>
      <dgm:spPr/>
    </dgm:pt>
    <dgm:pt modelId="{E5B7BEAE-1C65-4A3E-9D69-CA6F92F97FF3}" type="pres">
      <dgm:prSet presAssocID="{20928AAA-F457-4A09-8AAC-A82210983FBE}" presName="EmptyPlaceHolder" presStyleCnt="0"/>
      <dgm:spPr/>
    </dgm:pt>
    <dgm:pt modelId="{1BC83304-6330-4FF6-994A-D02AC933FCB6}" type="pres">
      <dgm:prSet presAssocID="{EB5D5454-A5E9-4E37-B514-DFC5324A66C0}" presName="spaceBetweenRectangles" presStyleCnt="0"/>
      <dgm:spPr/>
    </dgm:pt>
    <dgm:pt modelId="{8D6C0F72-35C7-4FDF-BDAC-4FF565A33A17}" type="pres">
      <dgm:prSet presAssocID="{03738E35-4243-4E7D-A93F-C07DA3901E78}" presName="composite" presStyleCnt="0"/>
      <dgm:spPr/>
    </dgm:pt>
    <dgm:pt modelId="{79B0CEDC-0005-4ACE-AB25-DB9533DC85C2}" type="pres">
      <dgm:prSet presAssocID="{03738E35-4243-4E7D-A93F-C07DA3901E78}" presName="ConnectorPoint" presStyleLbl="fgAcc1" presStyleIdx="2" presStyleCnt="4"/>
      <dgm:spPr/>
    </dgm:pt>
    <dgm:pt modelId="{F1C3FD7B-71E0-4012-B7CE-2C80433ED975}" type="pres">
      <dgm:prSet presAssocID="{03738E35-4243-4E7D-A93F-C07DA3901E78}" presName="ConnectLine" presStyleLbl="alignNode1" presStyleIdx="2"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8D7DE9DA-72BE-42E6-8909-E3D0EB4CA475}" type="pres">
      <dgm:prSet presAssocID="{03738E35-4243-4E7D-A93F-C07DA3901E78}" presName="FlexibleEmptyPlaceHolder" presStyleCnt="0"/>
      <dgm:spPr/>
    </dgm:pt>
    <dgm:pt modelId="{2467EBEC-ACAC-4EF4-B856-39067B4D928B}" type="pres">
      <dgm:prSet presAssocID="{03738E35-4243-4E7D-A93F-C07DA3901E78}" presName="L2TextContainer" presStyleLbl="bgAcc1" presStyleIdx="2" presStyleCnt="4">
        <dgm:presLayoutVars>
          <dgm:chMax val="0"/>
          <dgm:chPref val="0"/>
          <dgm:bulletEnabled val="1"/>
        </dgm:presLayoutVars>
      </dgm:prSet>
      <dgm:spPr/>
    </dgm:pt>
    <dgm:pt modelId="{7605329C-2B32-4CD7-9B69-1B3DAB88562E}" type="pres">
      <dgm:prSet presAssocID="{03738E35-4243-4E7D-A93F-C07DA3901E78}" presName="L1TextContainer" presStyleLbl="revTx" presStyleIdx="2" presStyleCnt="4">
        <dgm:presLayoutVars>
          <dgm:chMax val="1"/>
          <dgm:chPref val="1"/>
          <dgm:bulletEnabled val="1"/>
        </dgm:presLayoutVars>
      </dgm:prSet>
      <dgm:spPr/>
    </dgm:pt>
    <dgm:pt modelId="{E4D18DE3-4D68-4CCA-A662-044FD68AA3B7}" type="pres">
      <dgm:prSet presAssocID="{03738E35-4243-4E7D-A93F-C07DA3901E78}" presName="EmptyPlaceHolder" presStyleCnt="0"/>
      <dgm:spPr/>
    </dgm:pt>
    <dgm:pt modelId="{45422C2E-F22E-4377-A7C3-B2A968FB8B04}" type="pres">
      <dgm:prSet presAssocID="{6BF5896A-A334-45B0-B451-09159F55B184}" presName="spaceBetweenRectangles" presStyleCnt="0"/>
      <dgm:spPr/>
    </dgm:pt>
    <dgm:pt modelId="{F158923C-2E31-42BC-A158-0ADDD3FA3388}" type="pres">
      <dgm:prSet presAssocID="{5288893C-FA8E-4BB1-8E73-26873A414237}" presName="composite" presStyleCnt="0"/>
      <dgm:spPr/>
    </dgm:pt>
    <dgm:pt modelId="{7F9CA9FA-4656-43AA-9088-3A5299B6A66C}" type="pres">
      <dgm:prSet presAssocID="{5288893C-FA8E-4BB1-8E73-26873A414237}" presName="ConnectorPoint" presStyleLbl="fgAcc1" presStyleIdx="3" presStyleCnt="4"/>
      <dgm:spPr/>
    </dgm:pt>
    <dgm:pt modelId="{E3DD767A-D2C6-4F85-B6F9-67493CDF5DDF}" type="pres">
      <dgm:prSet presAssocID="{5288893C-FA8E-4BB1-8E73-26873A414237}" presName="ConnectLine" presStyleLbl="alignNode1" presStyleIdx="3" presStyleCnt="4"/>
      <dgm:spPr>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gm:spPr>
    </dgm:pt>
    <dgm:pt modelId="{FC439593-481B-46FA-89EC-8E39AB07FC34}" type="pres">
      <dgm:prSet presAssocID="{5288893C-FA8E-4BB1-8E73-26873A414237}" presName="FlexibleEmptyPlaceHolder" presStyleCnt="0"/>
      <dgm:spPr/>
    </dgm:pt>
    <dgm:pt modelId="{2395288F-A4FC-4947-ABF3-216F88503A21}" type="pres">
      <dgm:prSet presAssocID="{5288893C-FA8E-4BB1-8E73-26873A414237}" presName="L2TextContainer" presStyleLbl="bgAcc1" presStyleIdx="3" presStyleCnt="4" custLinFactNeighborY="16">
        <dgm:presLayoutVars>
          <dgm:chMax val="0"/>
          <dgm:chPref val="0"/>
          <dgm:bulletEnabled val="1"/>
        </dgm:presLayoutVars>
      </dgm:prSet>
      <dgm:spPr/>
    </dgm:pt>
    <dgm:pt modelId="{76410C0E-CB2F-430A-B274-9F5EE09585B6}" type="pres">
      <dgm:prSet presAssocID="{5288893C-FA8E-4BB1-8E73-26873A414237}" presName="L1TextContainer" presStyleLbl="revTx" presStyleIdx="3" presStyleCnt="4">
        <dgm:presLayoutVars>
          <dgm:chMax val="1"/>
          <dgm:chPref val="1"/>
          <dgm:bulletEnabled val="1"/>
        </dgm:presLayoutVars>
      </dgm:prSet>
      <dgm:spPr/>
    </dgm:pt>
    <dgm:pt modelId="{AE7FE0DD-2FBD-4561-8F59-0C3ACCC3B694}" type="pres">
      <dgm:prSet presAssocID="{5288893C-FA8E-4BB1-8E73-26873A414237}" presName="EmptyPlaceHolder" presStyleCnt="0"/>
      <dgm:spPr/>
    </dgm:pt>
  </dgm:ptLst>
  <dgm:cxnLst>
    <dgm:cxn modelId="{1A1A5602-9CFD-454D-B81F-1F25DEBDBB35}" type="presOf" srcId="{34C8CD19-04E2-4488-965F-DC841C470D45}" destId="{2467EBEC-ACAC-4EF4-B856-39067B4D928B}" srcOrd="0" destOrd="0" presId="urn:microsoft.com/office/officeart/2017/3/layout/HorizontalPathTimeline#2"/>
    <dgm:cxn modelId="{520CD30B-FE94-4DC7-8049-336899103CFE}" type="presOf" srcId="{6CCA4A94-29B0-4EAA-B861-22692384A554}" destId="{2395288F-A4FC-4947-ABF3-216F88503A21}" srcOrd="0" destOrd="0" presId="urn:microsoft.com/office/officeart/2017/3/layout/HorizontalPathTimeline#2"/>
    <dgm:cxn modelId="{ABC35420-2881-483F-B687-1FB2F346360F}" type="presOf" srcId="{44D67ED0-6EEA-48F6-A9C1-BE754AABC76A}" destId="{93C358AC-5BA0-4CB6-B22F-1B95FA53D0F3}" srcOrd="0" destOrd="0" presId="urn:microsoft.com/office/officeart/2017/3/layout/HorizontalPathTimeline#2"/>
    <dgm:cxn modelId="{2B790330-501D-4967-B757-4F5FFA10F871}" srcId="{44D67ED0-6EEA-48F6-A9C1-BE754AABC76A}" destId="{5288893C-FA8E-4BB1-8E73-26873A414237}" srcOrd="3" destOrd="0" parTransId="{B96E404D-37DE-46A2-BF80-78A08CBF262C}" sibTransId="{0A063199-9DB1-476C-880B-768BF300FB2E}"/>
    <dgm:cxn modelId="{82290D4D-2346-4E6C-B254-B9EAA4D01A23}" srcId="{20928AAA-F457-4A09-8AAC-A82210983FBE}" destId="{9C6534A9-4C27-4998-80A5-DF23882CAE25}" srcOrd="0" destOrd="0" parTransId="{0AA7231B-9394-4732-A7BE-3EB3CF2F8D70}" sibTransId="{83B69D46-737C-4589-B359-6BD9DD58BC91}"/>
    <dgm:cxn modelId="{07030C4E-4D62-4240-B10F-E41B801C763E}" srcId="{03738E35-4243-4E7D-A93F-C07DA3901E78}" destId="{34C8CD19-04E2-4488-965F-DC841C470D45}" srcOrd="0" destOrd="0" parTransId="{CD5F7DE2-2AD1-4CE8-AAC7-AD9C8E180CEA}" sibTransId="{7CE5955C-EC28-4D1B-9459-0C5458B1797D}"/>
    <dgm:cxn modelId="{BA476174-221B-4A3D-B4E2-5FCC084B59D3}" srcId="{44D67ED0-6EEA-48F6-A9C1-BE754AABC76A}" destId="{20928AAA-F457-4A09-8AAC-A82210983FBE}" srcOrd="1" destOrd="0" parTransId="{915085CE-2C78-4B64-8FF4-E48DB7BD55D2}" sibTransId="{EB5D5454-A5E9-4E37-B514-DFC5324A66C0}"/>
    <dgm:cxn modelId="{6D78A77D-E8C3-44F7-BA7A-2EB94AAF655C}" type="presOf" srcId="{9C6534A9-4C27-4998-80A5-DF23882CAE25}" destId="{3A73CBFE-397D-467A-A65B-E19FAB2953BB}" srcOrd="0" destOrd="0" presId="urn:microsoft.com/office/officeart/2017/3/layout/HorizontalPathTimeline#2"/>
    <dgm:cxn modelId="{0D49E980-DE7B-46C8-A240-0AF3E38E1055}" srcId="{AE62509E-8FD5-4BC0-8484-49407DA07B2D}" destId="{54A260F9-80FA-4E2A-BE87-2C0670B83857}" srcOrd="0" destOrd="0" parTransId="{3E4E3177-8F1B-40ED-B20A-6A6F0041E180}" sibTransId="{BA9E60E0-CF2E-4096-A9F4-556713DB9AE4}"/>
    <dgm:cxn modelId="{45AF1AB7-42B7-4C0D-8306-AFAABE7D0A75}" type="presOf" srcId="{5288893C-FA8E-4BB1-8E73-26873A414237}" destId="{76410C0E-CB2F-430A-B274-9F5EE09585B6}" srcOrd="0" destOrd="0" presId="urn:microsoft.com/office/officeart/2017/3/layout/HorizontalPathTimeline#2"/>
    <dgm:cxn modelId="{4746DDBA-39D9-4779-AA84-9E67056DD78D}" type="presOf" srcId="{20928AAA-F457-4A09-8AAC-A82210983FBE}" destId="{730471FC-8FAF-49B2-8F42-63D391F759BE}" srcOrd="0" destOrd="0" presId="urn:microsoft.com/office/officeart/2017/3/layout/HorizontalPathTimeline#2"/>
    <dgm:cxn modelId="{E41AD5BE-76F3-4A9E-8059-7FC968661703}" srcId="{44D67ED0-6EEA-48F6-A9C1-BE754AABC76A}" destId="{03738E35-4243-4E7D-A93F-C07DA3901E78}" srcOrd="2" destOrd="0" parTransId="{DABBAF6C-D1C9-42E1-B928-5ACDE3D21AB0}" sibTransId="{6BF5896A-A334-45B0-B451-09159F55B184}"/>
    <dgm:cxn modelId="{8E29C2C0-0274-4EA3-9FF2-BC466EA71A55}" type="presOf" srcId="{54A260F9-80FA-4E2A-BE87-2C0670B83857}" destId="{408DCC00-CC60-4F76-9C61-F00E7DBFC778}" srcOrd="0" destOrd="0" presId="urn:microsoft.com/office/officeart/2017/3/layout/HorizontalPathTimeline#2"/>
    <dgm:cxn modelId="{F02F5BC1-ADCB-49B8-8B9B-A880FE3F3007}" type="presOf" srcId="{03738E35-4243-4E7D-A93F-C07DA3901E78}" destId="{7605329C-2B32-4CD7-9B69-1B3DAB88562E}" srcOrd="0" destOrd="0" presId="urn:microsoft.com/office/officeart/2017/3/layout/HorizontalPathTimeline#2"/>
    <dgm:cxn modelId="{FB22A1C5-F573-4FC4-BF5E-BFBDF858D131}" type="presOf" srcId="{AE62509E-8FD5-4BC0-8484-49407DA07B2D}" destId="{5C96A5F5-16B2-4AEA-9591-B66C220F4A65}" srcOrd="0" destOrd="0" presId="urn:microsoft.com/office/officeart/2017/3/layout/HorizontalPathTimeline#2"/>
    <dgm:cxn modelId="{8D3C67E3-E138-4DBB-B8C4-D984728BC1A3}" srcId="{5288893C-FA8E-4BB1-8E73-26873A414237}" destId="{6CCA4A94-29B0-4EAA-B861-22692384A554}" srcOrd="0" destOrd="0" parTransId="{B8BDE3BD-4D0B-40DA-AA95-BDBEBBCA1CDA}" sibTransId="{5F79D881-14E3-4A52-A40A-6D76566D3CC2}"/>
    <dgm:cxn modelId="{B681E0E7-0B3A-4DB8-BF19-F9AE0E1C787B}" srcId="{44D67ED0-6EEA-48F6-A9C1-BE754AABC76A}" destId="{AE62509E-8FD5-4BC0-8484-49407DA07B2D}" srcOrd="0" destOrd="0" parTransId="{8F2C679D-77AF-46F9-9ACE-1E1D440B1883}" sibTransId="{5C2CB4AF-F88D-4FBE-A40E-0CC048A23B9E}"/>
    <dgm:cxn modelId="{149B274D-97B1-4D7D-8606-A060E69D9396}" type="presParOf" srcId="{93C358AC-5BA0-4CB6-B22F-1B95FA53D0F3}" destId="{9F83E70B-EE6D-407B-8E1F-FE26817B3B1D}" srcOrd="0" destOrd="0" presId="urn:microsoft.com/office/officeart/2017/3/layout/HorizontalPathTimeline#2"/>
    <dgm:cxn modelId="{9C64AB4C-6C50-4B98-94C3-1FB3A10037C8}" type="presParOf" srcId="{93C358AC-5BA0-4CB6-B22F-1B95FA53D0F3}" destId="{EE6F6E1A-AC88-44BD-8034-0C2734A7943C}" srcOrd="1" destOrd="0" presId="urn:microsoft.com/office/officeart/2017/3/layout/HorizontalPathTimeline#2"/>
    <dgm:cxn modelId="{1FD49278-35FB-4A87-8037-150A03088969}" type="presParOf" srcId="{EE6F6E1A-AC88-44BD-8034-0C2734A7943C}" destId="{27CC3FEA-4989-4FE6-A03A-48D0F90DB146}" srcOrd="0" destOrd="0" presId="urn:microsoft.com/office/officeart/2017/3/layout/HorizontalPathTimeline#2"/>
    <dgm:cxn modelId="{0FDCEE2C-9049-4A7D-A4AD-A3FAB2668504}" type="presParOf" srcId="{27CC3FEA-4989-4FE6-A03A-48D0F90DB146}" destId="{B3AC6DBE-85B6-4AF3-BADF-7E1E82B735CC}" srcOrd="0" destOrd="0" presId="urn:microsoft.com/office/officeart/2017/3/layout/HorizontalPathTimeline#2"/>
    <dgm:cxn modelId="{BD07AC6A-3A2F-47FE-9350-7DA4A29DB905}" type="presParOf" srcId="{27CC3FEA-4989-4FE6-A03A-48D0F90DB146}" destId="{EAA550E8-D286-40B4-9B20-40DE0FCA02CE}" srcOrd="1" destOrd="0" presId="urn:microsoft.com/office/officeart/2017/3/layout/HorizontalPathTimeline#2"/>
    <dgm:cxn modelId="{4EF19140-CE0B-4443-9D3C-912EE4A13BBB}" type="presParOf" srcId="{27CC3FEA-4989-4FE6-A03A-48D0F90DB146}" destId="{13B6FF8E-261C-4941-9C10-4D13C6F1D5E7}" srcOrd="2" destOrd="0" presId="urn:microsoft.com/office/officeart/2017/3/layout/HorizontalPathTimeline#2"/>
    <dgm:cxn modelId="{BF1AB424-047D-439E-A52A-C93F108309A7}" type="presParOf" srcId="{27CC3FEA-4989-4FE6-A03A-48D0F90DB146}" destId="{408DCC00-CC60-4F76-9C61-F00E7DBFC778}" srcOrd="3" destOrd="0" presId="urn:microsoft.com/office/officeart/2017/3/layout/HorizontalPathTimeline#2"/>
    <dgm:cxn modelId="{27C26064-6724-421D-AD07-4F8CD8E80135}" type="presParOf" srcId="{27CC3FEA-4989-4FE6-A03A-48D0F90DB146}" destId="{5C96A5F5-16B2-4AEA-9591-B66C220F4A65}" srcOrd="4" destOrd="0" presId="urn:microsoft.com/office/officeart/2017/3/layout/HorizontalPathTimeline#2"/>
    <dgm:cxn modelId="{292F4599-0304-4E05-BAB2-EE49D095460E}" type="presParOf" srcId="{27CC3FEA-4989-4FE6-A03A-48D0F90DB146}" destId="{22931EBF-FF0E-4476-B965-7C4CFFC57D5D}" srcOrd="5" destOrd="0" presId="urn:microsoft.com/office/officeart/2017/3/layout/HorizontalPathTimeline#2"/>
    <dgm:cxn modelId="{8392B015-2B04-43E7-9510-B7789EEB7846}" type="presParOf" srcId="{EE6F6E1A-AC88-44BD-8034-0C2734A7943C}" destId="{E3B24336-549D-49F0-9359-D66050EB5874}" srcOrd="1" destOrd="0" presId="urn:microsoft.com/office/officeart/2017/3/layout/HorizontalPathTimeline#2"/>
    <dgm:cxn modelId="{B4F8EBC0-FB8F-4814-B17C-8A8160450CE9}" type="presParOf" srcId="{EE6F6E1A-AC88-44BD-8034-0C2734A7943C}" destId="{8BD40F87-7EF8-4BE4-972F-FA3FE5A18736}" srcOrd="2" destOrd="0" presId="urn:microsoft.com/office/officeart/2017/3/layout/HorizontalPathTimeline#2"/>
    <dgm:cxn modelId="{BDBA57D5-9585-44EE-8137-B662DD0CCB3D}" type="presParOf" srcId="{8BD40F87-7EF8-4BE4-972F-FA3FE5A18736}" destId="{F34C40A7-6131-4EF1-9887-E7EEA86D1562}" srcOrd="0" destOrd="0" presId="urn:microsoft.com/office/officeart/2017/3/layout/HorizontalPathTimeline#2"/>
    <dgm:cxn modelId="{A58D608F-ECC9-4F53-924C-CA1FA9876CB6}" type="presParOf" srcId="{8BD40F87-7EF8-4BE4-972F-FA3FE5A18736}" destId="{14186A17-7B9F-4674-AD57-FF0C87A3CB32}" srcOrd="1" destOrd="0" presId="urn:microsoft.com/office/officeart/2017/3/layout/HorizontalPathTimeline#2"/>
    <dgm:cxn modelId="{35DB642F-8986-4C8A-8727-43F26FC8D8C5}" type="presParOf" srcId="{8BD40F87-7EF8-4BE4-972F-FA3FE5A18736}" destId="{975F3CEC-6BAC-4EFC-B44F-278583CEC78C}" srcOrd="2" destOrd="0" presId="urn:microsoft.com/office/officeart/2017/3/layout/HorizontalPathTimeline#2"/>
    <dgm:cxn modelId="{5F763E16-0EC2-45FD-9E65-98D18623BFAC}" type="presParOf" srcId="{8BD40F87-7EF8-4BE4-972F-FA3FE5A18736}" destId="{3A73CBFE-397D-467A-A65B-E19FAB2953BB}" srcOrd="3" destOrd="0" presId="urn:microsoft.com/office/officeart/2017/3/layout/HorizontalPathTimeline#2"/>
    <dgm:cxn modelId="{756051C9-E47D-483A-A215-FDD1F893B06F}" type="presParOf" srcId="{8BD40F87-7EF8-4BE4-972F-FA3FE5A18736}" destId="{730471FC-8FAF-49B2-8F42-63D391F759BE}" srcOrd="4" destOrd="0" presId="urn:microsoft.com/office/officeart/2017/3/layout/HorizontalPathTimeline#2"/>
    <dgm:cxn modelId="{5BE04A7E-2CB3-4EBF-92EC-859AF2F0516B}" type="presParOf" srcId="{8BD40F87-7EF8-4BE4-972F-FA3FE5A18736}" destId="{E5B7BEAE-1C65-4A3E-9D69-CA6F92F97FF3}" srcOrd="5" destOrd="0" presId="urn:microsoft.com/office/officeart/2017/3/layout/HorizontalPathTimeline#2"/>
    <dgm:cxn modelId="{DA44D99E-95F4-455B-924A-281175A3046A}" type="presParOf" srcId="{EE6F6E1A-AC88-44BD-8034-0C2734A7943C}" destId="{1BC83304-6330-4FF6-994A-D02AC933FCB6}" srcOrd="3" destOrd="0" presId="urn:microsoft.com/office/officeart/2017/3/layout/HorizontalPathTimeline#2"/>
    <dgm:cxn modelId="{DDACE856-1745-4149-B5B3-4C4B7FF09D1D}" type="presParOf" srcId="{EE6F6E1A-AC88-44BD-8034-0C2734A7943C}" destId="{8D6C0F72-35C7-4FDF-BDAC-4FF565A33A17}" srcOrd="4" destOrd="0" presId="urn:microsoft.com/office/officeart/2017/3/layout/HorizontalPathTimeline#2"/>
    <dgm:cxn modelId="{A02D9B70-41D7-496D-956C-A57245DB7C97}" type="presParOf" srcId="{8D6C0F72-35C7-4FDF-BDAC-4FF565A33A17}" destId="{79B0CEDC-0005-4ACE-AB25-DB9533DC85C2}" srcOrd="0" destOrd="0" presId="urn:microsoft.com/office/officeart/2017/3/layout/HorizontalPathTimeline#2"/>
    <dgm:cxn modelId="{A40BF6BD-D76C-49F7-AFD2-3BBED3A0034D}" type="presParOf" srcId="{8D6C0F72-35C7-4FDF-BDAC-4FF565A33A17}" destId="{F1C3FD7B-71E0-4012-B7CE-2C80433ED975}" srcOrd="1" destOrd="0" presId="urn:microsoft.com/office/officeart/2017/3/layout/HorizontalPathTimeline#2"/>
    <dgm:cxn modelId="{FD0F136A-2C48-4E26-B042-74A913D58944}" type="presParOf" srcId="{8D6C0F72-35C7-4FDF-BDAC-4FF565A33A17}" destId="{8D7DE9DA-72BE-42E6-8909-E3D0EB4CA475}" srcOrd="2" destOrd="0" presId="urn:microsoft.com/office/officeart/2017/3/layout/HorizontalPathTimeline#2"/>
    <dgm:cxn modelId="{C87FB66A-D457-4ABE-9A01-18B0288F7603}" type="presParOf" srcId="{8D6C0F72-35C7-4FDF-BDAC-4FF565A33A17}" destId="{2467EBEC-ACAC-4EF4-B856-39067B4D928B}" srcOrd="3" destOrd="0" presId="urn:microsoft.com/office/officeart/2017/3/layout/HorizontalPathTimeline#2"/>
    <dgm:cxn modelId="{FC2E878F-005A-4C2D-BDCB-A15D56AFD437}" type="presParOf" srcId="{8D6C0F72-35C7-4FDF-BDAC-4FF565A33A17}" destId="{7605329C-2B32-4CD7-9B69-1B3DAB88562E}" srcOrd="4" destOrd="0" presId="urn:microsoft.com/office/officeart/2017/3/layout/HorizontalPathTimeline#2"/>
    <dgm:cxn modelId="{91A72D46-162A-44DF-8333-8CF3D7F18806}" type="presParOf" srcId="{8D6C0F72-35C7-4FDF-BDAC-4FF565A33A17}" destId="{E4D18DE3-4D68-4CCA-A662-044FD68AA3B7}" srcOrd="5" destOrd="0" presId="urn:microsoft.com/office/officeart/2017/3/layout/HorizontalPathTimeline#2"/>
    <dgm:cxn modelId="{5B37AEB7-6FE1-43BD-943D-3FAF4E4699D4}" type="presParOf" srcId="{EE6F6E1A-AC88-44BD-8034-0C2734A7943C}" destId="{45422C2E-F22E-4377-A7C3-B2A968FB8B04}" srcOrd="5" destOrd="0" presId="urn:microsoft.com/office/officeart/2017/3/layout/HorizontalPathTimeline#2"/>
    <dgm:cxn modelId="{80CE192D-F865-4689-BA41-61C9B0AE4898}" type="presParOf" srcId="{EE6F6E1A-AC88-44BD-8034-0C2734A7943C}" destId="{F158923C-2E31-42BC-A158-0ADDD3FA3388}" srcOrd="6" destOrd="0" presId="urn:microsoft.com/office/officeart/2017/3/layout/HorizontalPathTimeline#2"/>
    <dgm:cxn modelId="{949CFC52-BB25-4075-BC2B-75AE2A2C38CA}" type="presParOf" srcId="{F158923C-2E31-42BC-A158-0ADDD3FA3388}" destId="{7F9CA9FA-4656-43AA-9088-3A5299B6A66C}" srcOrd="0" destOrd="0" presId="urn:microsoft.com/office/officeart/2017/3/layout/HorizontalPathTimeline#2"/>
    <dgm:cxn modelId="{FC3AB81F-7281-43B5-9920-1CE7FBF19C45}" type="presParOf" srcId="{F158923C-2E31-42BC-A158-0ADDD3FA3388}" destId="{E3DD767A-D2C6-4F85-B6F9-67493CDF5DDF}" srcOrd="1" destOrd="0" presId="urn:microsoft.com/office/officeart/2017/3/layout/HorizontalPathTimeline#2"/>
    <dgm:cxn modelId="{95E82803-EDA5-4114-B842-36374E491FB2}" type="presParOf" srcId="{F158923C-2E31-42BC-A158-0ADDD3FA3388}" destId="{FC439593-481B-46FA-89EC-8E39AB07FC34}" srcOrd="2" destOrd="0" presId="urn:microsoft.com/office/officeart/2017/3/layout/HorizontalPathTimeline#2"/>
    <dgm:cxn modelId="{41CF890E-BEA6-43F3-BC20-7C6BDD41419C}" type="presParOf" srcId="{F158923C-2E31-42BC-A158-0ADDD3FA3388}" destId="{2395288F-A4FC-4947-ABF3-216F88503A21}" srcOrd="3" destOrd="0" presId="urn:microsoft.com/office/officeart/2017/3/layout/HorizontalPathTimeline#2"/>
    <dgm:cxn modelId="{F7C3B8CD-786C-4D78-8AA9-9D70D01E6375}" type="presParOf" srcId="{F158923C-2E31-42BC-A158-0ADDD3FA3388}" destId="{76410C0E-CB2F-430A-B274-9F5EE09585B6}" srcOrd="4" destOrd="0" presId="urn:microsoft.com/office/officeart/2017/3/layout/HorizontalPathTimeline#2"/>
    <dgm:cxn modelId="{AE20CFF6-6693-4D68-918B-D1B47574B28A}" type="presParOf" srcId="{F158923C-2E31-42BC-A158-0ADDD3FA3388}" destId="{AE7FE0DD-2FBD-4561-8F59-0C3ACCC3B694}" srcOrd="5" destOrd="0" presId="urn:microsoft.com/office/officeart/2017/3/layout/HorizontalPath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3E70B-EE6D-407B-8E1F-FE26817B3B1D}">
      <dsp:nvSpPr>
        <dsp:cNvPr id="0" name=""/>
        <dsp:cNvSpPr/>
      </dsp:nvSpPr>
      <dsp:spPr>
        <a:xfrm>
          <a:off x="0" y="2110500"/>
          <a:ext cx="11341915" cy="175875"/>
        </a:xfrm>
        <a:prstGeom prst="rect">
          <a:avLst/>
        </a:prstGeom>
        <a:solidFill>
          <a:schemeClr val="accent6">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550E8-D286-40B4-9B20-40DE0FCA02CE}">
      <dsp:nvSpPr>
        <dsp:cNvPr id="0" name=""/>
        <dsp:cNvSpPr/>
      </dsp:nvSpPr>
      <dsp:spPr>
        <a:xfrm>
          <a:off x="2275854" y="1363031"/>
          <a:ext cx="0" cy="835406"/>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08DCC00-CC60-4F76-9C61-F00E7DBFC778}">
      <dsp:nvSpPr>
        <dsp:cNvPr id="0" name=""/>
        <dsp:cNvSpPr/>
      </dsp:nvSpPr>
      <dsp:spPr>
        <a:xfrm>
          <a:off x="284060" y="384039"/>
          <a:ext cx="3983587" cy="978992"/>
        </a:xfrm>
        <a:prstGeom prst="rect">
          <a:avLst/>
        </a:prstGeom>
        <a:solidFill>
          <a:schemeClr val="bg2">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745" tIns="58712" rIns="196745" bIns="58712" numCol="1" spcCol="1270" anchor="ctr" anchorCtr="0">
          <a:noAutofit/>
        </a:bodyPr>
        <a:lstStyle/>
        <a:p>
          <a:pPr marL="0" lvl="0" indent="0" algn="ctr" defTabSz="800100">
            <a:lnSpc>
              <a:spcPct val="90000"/>
            </a:lnSpc>
            <a:spcBef>
              <a:spcPct val="0"/>
            </a:spcBef>
            <a:spcAft>
              <a:spcPct val="35000"/>
            </a:spcAft>
            <a:buNone/>
          </a:pPr>
          <a:r>
            <a:rPr lang="en-US" sz="1800" b="0" i="0" u="none" kern="1200">
              <a:solidFill>
                <a:schemeClr val="tx1"/>
              </a:solidFill>
            </a:rPr>
            <a:t>- Still in Development</a:t>
          </a:r>
        </a:p>
        <a:p>
          <a:pPr marL="0" lvl="0" indent="0" algn="ctr" defTabSz="800100">
            <a:lnSpc>
              <a:spcPct val="90000"/>
            </a:lnSpc>
            <a:spcBef>
              <a:spcPct val="0"/>
            </a:spcBef>
            <a:spcAft>
              <a:spcPct val="35000"/>
            </a:spcAft>
            <a:buNone/>
          </a:pPr>
          <a:r>
            <a:rPr lang="en-US" sz="1800" b="0" i="0" u="none" kern="1200">
              <a:solidFill>
                <a:schemeClr val="tx1"/>
              </a:solidFill>
            </a:rPr>
            <a:t>- Pending Joint Budget Committee Finalization</a:t>
          </a:r>
          <a:endParaRPr lang="en-US" sz="1800" b="0" kern="1200">
            <a:solidFill>
              <a:schemeClr val="tx1"/>
            </a:solidFill>
          </a:endParaRPr>
        </a:p>
      </dsp:txBody>
      <dsp:txXfrm>
        <a:off x="284060" y="384039"/>
        <a:ext cx="3983587" cy="978992"/>
      </dsp:txXfrm>
    </dsp:sp>
    <dsp:sp modelId="{5C96A5F5-16B2-4AEA-9591-B66C220F4A65}">
      <dsp:nvSpPr>
        <dsp:cNvPr id="0" name=""/>
        <dsp:cNvSpPr/>
      </dsp:nvSpPr>
      <dsp:spPr>
        <a:xfrm>
          <a:off x="465132" y="2361122"/>
          <a:ext cx="3621443" cy="49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pPr>
          <a:r>
            <a:rPr lang="en-US" sz="2400" b="1" kern="1200">
              <a:solidFill>
                <a:schemeClr val="tx2"/>
              </a:solidFill>
            </a:rPr>
            <a:t>Phase III Contract with HCPF</a:t>
          </a:r>
        </a:p>
      </dsp:txBody>
      <dsp:txXfrm>
        <a:off x="465132" y="2361122"/>
        <a:ext cx="3621443" cy="496847"/>
      </dsp:txXfrm>
    </dsp:sp>
    <dsp:sp modelId="{B3AC6DBE-85B6-4AF3-BADF-7E1E82B735CC}">
      <dsp:nvSpPr>
        <dsp:cNvPr id="0" name=""/>
        <dsp:cNvSpPr/>
      </dsp:nvSpPr>
      <dsp:spPr>
        <a:xfrm>
          <a:off x="2220893" y="2143477"/>
          <a:ext cx="109921" cy="109921"/>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86A17-7B9F-4674-AD57-FF0C87A3CB32}">
      <dsp:nvSpPr>
        <dsp:cNvPr id="0" name=""/>
        <dsp:cNvSpPr/>
      </dsp:nvSpPr>
      <dsp:spPr>
        <a:xfrm>
          <a:off x="4506710" y="2191855"/>
          <a:ext cx="0" cy="842657"/>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A73CBFE-397D-467A-A65B-E19FAB2953BB}">
      <dsp:nvSpPr>
        <dsp:cNvPr id="0" name=""/>
        <dsp:cNvSpPr/>
      </dsp:nvSpPr>
      <dsp:spPr>
        <a:xfrm>
          <a:off x="2497628" y="3024971"/>
          <a:ext cx="4018165" cy="1374862"/>
        </a:xfrm>
        <a:prstGeom prst="rect">
          <a:avLst/>
        </a:prstGeom>
        <a:solidFill>
          <a:schemeClr val="bg2">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745" tIns="81744" rIns="196745" bIns="81744" numCol="1" spcCol="1270" anchor="ctr" anchorCtr="0">
          <a:noAutofit/>
        </a:bodyPr>
        <a:lstStyle/>
        <a:p>
          <a:pPr marL="0" lvl="0" indent="0" algn="ctr" defTabSz="800100">
            <a:lnSpc>
              <a:spcPct val="90000"/>
            </a:lnSpc>
            <a:spcBef>
              <a:spcPct val="0"/>
            </a:spcBef>
            <a:spcAft>
              <a:spcPct val="35000"/>
            </a:spcAft>
            <a:buNone/>
          </a:pPr>
          <a:r>
            <a:rPr lang="en-US" sz="1800" b="0" i="0" u="none" kern="1200">
              <a:solidFill>
                <a:schemeClr val="tx1"/>
              </a:solidFill>
            </a:rPr>
            <a:t>- In Development</a:t>
          </a:r>
        </a:p>
        <a:p>
          <a:pPr marL="0" lvl="0" indent="0" algn="ctr" defTabSz="800100">
            <a:lnSpc>
              <a:spcPct val="90000"/>
            </a:lnSpc>
            <a:spcBef>
              <a:spcPct val="0"/>
            </a:spcBef>
            <a:spcAft>
              <a:spcPct val="35000"/>
            </a:spcAft>
            <a:buNone/>
          </a:pPr>
          <a:r>
            <a:rPr lang="en-US" sz="1800" b="0" i="0" u="none" kern="1200">
              <a:solidFill>
                <a:schemeClr val="tx1"/>
              </a:solidFill>
            </a:rPr>
            <a:t>- Pending Budget Finalization</a:t>
          </a:r>
        </a:p>
        <a:p>
          <a:pPr marL="0" lvl="0" indent="0" algn="ctr" defTabSz="800100">
            <a:lnSpc>
              <a:spcPct val="90000"/>
            </a:lnSpc>
            <a:spcBef>
              <a:spcPct val="0"/>
            </a:spcBef>
            <a:spcAft>
              <a:spcPct val="35000"/>
            </a:spcAft>
            <a:buNone/>
          </a:pPr>
          <a:r>
            <a:rPr lang="en-US" sz="1800" b="0" i="0" u="none" kern="1200">
              <a:solidFill>
                <a:schemeClr val="tx1"/>
              </a:solidFill>
            </a:rPr>
            <a:t>-Practice Assessment Tool Feedback</a:t>
          </a:r>
        </a:p>
        <a:p>
          <a:pPr marL="0" lvl="0" indent="0" algn="l" defTabSz="800100">
            <a:lnSpc>
              <a:spcPct val="90000"/>
            </a:lnSpc>
            <a:spcBef>
              <a:spcPct val="0"/>
            </a:spcBef>
            <a:spcAft>
              <a:spcPct val="35000"/>
            </a:spcAft>
            <a:buNone/>
          </a:pPr>
          <a:endParaRPr lang="en-US" sz="1600" kern="1200"/>
        </a:p>
      </dsp:txBody>
      <dsp:txXfrm>
        <a:off x="2497628" y="3024971"/>
        <a:ext cx="4018165" cy="1374862"/>
      </dsp:txXfrm>
    </dsp:sp>
    <dsp:sp modelId="{730471FC-8FAF-49B2-8F42-63D391F759BE}">
      <dsp:nvSpPr>
        <dsp:cNvPr id="0" name=""/>
        <dsp:cNvSpPr/>
      </dsp:nvSpPr>
      <dsp:spPr>
        <a:xfrm>
          <a:off x="2728534" y="1535949"/>
          <a:ext cx="3621443" cy="49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pPr>
          <a:r>
            <a:rPr lang="en-US" sz="2400" b="1" kern="1200">
              <a:solidFill>
                <a:schemeClr val="tx2"/>
              </a:solidFill>
            </a:rPr>
            <a:t>Physical Health Contracting</a:t>
          </a:r>
        </a:p>
      </dsp:txBody>
      <dsp:txXfrm>
        <a:off x="2728534" y="1535949"/>
        <a:ext cx="3621443" cy="496847"/>
      </dsp:txXfrm>
    </dsp:sp>
    <dsp:sp modelId="{F34C40A7-6131-4EF1-9887-E7EEA86D1562}">
      <dsp:nvSpPr>
        <dsp:cNvPr id="0" name=""/>
        <dsp:cNvSpPr/>
      </dsp:nvSpPr>
      <dsp:spPr>
        <a:xfrm>
          <a:off x="4451272" y="2140042"/>
          <a:ext cx="110876" cy="110876"/>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C3FD7B-71E0-4012-B7CE-2C80433ED975}">
      <dsp:nvSpPr>
        <dsp:cNvPr id="0" name=""/>
        <dsp:cNvSpPr/>
      </dsp:nvSpPr>
      <dsp:spPr>
        <a:xfrm>
          <a:off x="6802658" y="1363031"/>
          <a:ext cx="0" cy="835406"/>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467EBEC-ACAC-4EF4-B856-39067B4D928B}">
      <dsp:nvSpPr>
        <dsp:cNvPr id="0" name=""/>
        <dsp:cNvSpPr/>
      </dsp:nvSpPr>
      <dsp:spPr>
        <a:xfrm>
          <a:off x="4810864" y="0"/>
          <a:ext cx="3983587" cy="1363031"/>
        </a:xfrm>
        <a:prstGeom prst="rect">
          <a:avLst/>
        </a:prstGeom>
        <a:solidFill>
          <a:schemeClr val="bg2">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745" tIns="81744" rIns="196745" bIns="81744"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 Starting Now! </a:t>
          </a:r>
        </a:p>
        <a:p>
          <a:pPr marL="0" lvl="0" indent="0" algn="ctr" defTabSz="800100">
            <a:lnSpc>
              <a:spcPct val="90000"/>
            </a:lnSpc>
            <a:spcBef>
              <a:spcPct val="0"/>
            </a:spcBef>
            <a:spcAft>
              <a:spcPct val="35000"/>
            </a:spcAft>
            <a:buNone/>
          </a:pPr>
          <a:r>
            <a:rPr lang="en-US" sz="1800" kern="1200">
              <a:solidFill>
                <a:schemeClr val="tx1"/>
              </a:solidFill>
            </a:rPr>
            <a:t>- Letters to Current Providers and New Providers </a:t>
          </a:r>
        </a:p>
        <a:p>
          <a:pPr marL="0" lvl="0" indent="0" algn="ctr" defTabSz="800100">
            <a:lnSpc>
              <a:spcPct val="90000"/>
            </a:lnSpc>
            <a:spcBef>
              <a:spcPct val="0"/>
            </a:spcBef>
            <a:spcAft>
              <a:spcPct val="35000"/>
            </a:spcAft>
            <a:buNone/>
          </a:pPr>
          <a:r>
            <a:rPr lang="en-US" sz="1800" kern="1200">
              <a:solidFill>
                <a:schemeClr val="tx1"/>
              </a:solidFill>
            </a:rPr>
            <a:t>- NHPrae_bh_pr@uhc.com</a:t>
          </a:r>
        </a:p>
      </dsp:txBody>
      <dsp:txXfrm>
        <a:off x="4810864" y="0"/>
        <a:ext cx="3983587" cy="1363031"/>
      </dsp:txXfrm>
    </dsp:sp>
    <dsp:sp modelId="{7605329C-2B32-4CD7-9B69-1B3DAB88562E}">
      <dsp:nvSpPr>
        <dsp:cNvPr id="0" name=""/>
        <dsp:cNvSpPr/>
      </dsp:nvSpPr>
      <dsp:spPr>
        <a:xfrm>
          <a:off x="4991936" y="2361122"/>
          <a:ext cx="3621443" cy="49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pPr>
          <a:r>
            <a:rPr lang="en-US" sz="2400" b="1" kern="1200">
              <a:solidFill>
                <a:schemeClr val="tx2"/>
              </a:solidFill>
            </a:rPr>
            <a:t>Behavioral Health Contracting</a:t>
          </a:r>
        </a:p>
      </dsp:txBody>
      <dsp:txXfrm>
        <a:off x="4991936" y="2361122"/>
        <a:ext cx="3621443" cy="496847"/>
      </dsp:txXfrm>
    </dsp:sp>
    <dsp:sp modelId="{79B0CEDC-0005-4ACE-AB25-DB9533DC85C2}">
      <dsp:nvSpPr>
        <dsp:cNvPr id="0" name=""/>
        <dsp:cNvSpPr/>
      </dsp:nvSpPr>
      <dsp:spPr>
        <a:xfrm>
          <a:off x="6747697" y="2143477"/>
          <a:ext cx="109921" cy="109921"/>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DD767A-D2C6-4F85-B6F9-67493CDF5DDF}">
      <dsp:nvSpPr>
        <dsp:cNvPr id="0" name=""/>
        <dsp:cNvSpPr/>
      </dsp:nvSpPr>
      <dsp:spPr>
        <a:xfrm>
          <a:off x="9066060" y="2198544"/>
          <a:ext cx="0" cy="835406"/>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395288F-A4FC-4947-ABF3-216F88503A21}">
      <dsp:nvSpPr>
        <dsp:cNvPr id="0" name=""/>
        <dsp:cNvSpPr/>
      </dsp:nvSpPr>
      <dsp:spPr>
        <a:xfrm>
          <a:off x="7074266" y="3033950"/>
          <a:ext cx="3983587" cy="659531"/>
        </a:xfrm>
        <a:prstGeom prst="rect">
          <a:avLst/>
        </a:prstGeom>
        <a:solidFill>
          <a:schemeClr val="bg2">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6745" tIns="39554" rIns="196745" bIns="39554" numCol="1" spcCol="1270" anchor="ctr" anchorCtr="0">
          <a:noAutofit/>
        </a:bodyPr>
        <a:lstStyle/>
        <a:p>
          <a:pPr marL="0" lvl="0" indent="0" algn="ctr" defTabSz="800100">
            <a:lnSpc>
              <a:spcPct val="90000"/>
            </a:lnSpc>
            <a:spcBef>
              <a:spcPct val="0"/>
            </a:spcBef>
            <a:spcAft>
              <a:spcPct val="35000"/>
            </a:spcAft>
            <a:buNone/>
          </a:pPr>
          <a:r>
            <a:rPr lang="en-US" sz="1800" b="0" i="0" u="none" kern="1200">
              <a:solidFill>
                <a:schemeClr val="tx1"/>
              </a:solidFill>
            </a:rPr>
            <a:t>- July 1</a:t>
          </a:r>
          <a:r>
            <a:rPr lang="en-US" sz="1800" b="0" i="0" u="none" kern="1200" baseline="30000">
              <a:solidFill>
                <a:schemeClr val="tx1"/>
              </a:solidFill>
            </a:rPr>
            <a:t>st</a:t>
          </a:r>
          <a:r>
            <a:rPr lang="en-US" sz="1800" b="0" i="0" u="none" kern="1200">
              <a:solidFill>
                <a:schemeClr val="tx1"/>
              </a:solidFill>
            </a:rPr>
            <a:t>, 2025</a:t>
          </a:r>
          <a:endParaRPr lang="en-US" sz="1800" kern="1200">
            <a:solidFill>
              <a:schemeClr val="tx1"/>
            </a:solidFill>
          </a:endParaRPr>
        </a:p>
      </dsp:txBody>
      <dsp:txXfrm>
        <a:off x="7074266" y="3033950"/>
        <a:ext cx="3983587" cy="659531"/>
      </dsp:txXfrm>
    </dsp:sp>
    <dsp:sp modelId="{76410C0E-CB2F-430A-B274-9F5EE09585B6}">
      <dsp:nvSpPr>
        <dsp:cNvPr id="0" name=""/>
        <dsp:cNvSpPr/>
      </dsp:nvSpPr>
      <dsp:spPr>
        <a:xfrm>
          <a:off x="7255338" y="1538906"/>
          <a:ext cx="3621443" cy="496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pPr>
          <a:r>
            <a:rPr lang="en-US" sz="2400" b="1" kern="1200">
              <a:solidFill>
                <a:schemeClr val="tx2"/>
              </a:solidFill>
            </a:rPr>
            <a:t>Phase III Go Live</a:t>
          </a:r>
        </a:p>
      </dsp:txBody>
      <dsp:txXfrm>
        <a:off x="7255338" y="1538906"/>
        <a:ext cx="3621443" cy="496847"/>
      </dsp:txXfrm>
    </dsp:sp>
    <dsp:sp modelId="{7F9CA9FA-4656-43AA-9088-3A5299B6A66C}">
      <dsp:nvSpPr>
        <dsp:cNvPr id="0" name=""/>
        <dsp:cNvSpPr/>
      </dsp:nvSpPr>
      <dsp:spPr>
        <a:xfrm>
          <a:off x="9011099" y="2143583"/>
          <a:ext cx="109921" cy="109921"/>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2">
  <dgm:title val="Horizontal Path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asst0">
      <dgm:alg type="sp"/>
      <dgm:shape xmlns:r="http://schemas.openxmlformats.org/officeDocument/2006/relationships" type="rect" r:blip="">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6"/>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2TextContainer" refType="w" fact="0.88"/>
                <dgm:constr type="h" for="ch" forName="L2TextContainer" refType="h" fact="0.15"/>
                <dgm:constr type="h" for="ch" forName="L2TextContainer" refType="h" op="lte" fact="0.31"/>
                <dgm:constr type="b" for="ch" forName="L2TextContainer" refType="h" fact="0.31"/>
                <dgm:constr type="l" for="ch" forName="L2TextContainer" refType="w" fact="0.06"/>
                <dgm:constr type="w" for="ch" forName="ConnectLine"/>
                <dgm:constr type="l" for="ch" forName="ConnectLine" refType="w" fact="0.5"/>
                <dgm:constr type="h" for="ch" forName="ConnectLine" refType="h" fact="0.19"/>
                <dgm:constr type="t" for="ch" forName="ConnectLine" refType="h" fact="0.31"/>
                <dgm:constr type="w" for="ch" forName="FlexibleEmptyPlaceHolder" refType="w"/>
                <dgm:constr type="h" for="ch" forName="FlexibleEmptyPlaceHolder" refType="h" fact="0.16"/>
                <dgm:constr type="h" for="ch" forName="FlexibleEmptyPlaceHolder" refType="h" op="gte" fact="0.005"/>
                <dgm:constr type="t" for="ch" forName="FlexibleEmptyPlaceHolder" refType="h" fact="0"/>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L1TextContainer" refType="w" fact="0.8"/>
                <dgm:constr type="l" for="ch" forName="L1TextContainer" refType="w" fact="0.1"/>
                <dgm:constr type="t" for="ch" forName="L1TextContainer" refType="h" fact="0.537"/>
                <dgm:constr type="h" for="ch" forName="L1TextContainer" refType="h" fact="0.113"/>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EmptyPlaceHolder" refType="w"/>
                <dgm:constr type="h" for="ch" forName="EmptyPlaceHolder" refType="h" fact="0.35"/>
                <dgm:constr type="t" for="ch" forName="EmptyPlaceHolder" refType="h" fact="0"/>
                <dgm:constr type="w" for="ch" forName="FlexibleEmptyPlaceHolder" refType="w"/>
                <dgm:constr type="h" for="ch" forName="FlexibleEmptyPlaceHolder" refType="h" fact="0.16"/>
                <dgm:constr type="h" for="ch" forName="FlexibleEmptyPlaceHolder" refType="h" op="gte" fact="0.005"/>
                <dgm:constr type="b" for="ch" forName="FlexibleEmptyPlaceHolder" refType="h"/>
                <dgm:constr type="w" for="ch" forName="L1TextContainer" refType="w" fact="0.8"/>
                <dgm:constr type="l" for="ch" forName="L1TextContainer" refType="w" fact="0.1"/>
                <dgm:constr type="t" for="ch" forName="L1TextContainer" refType="h" fact="0.35"/>
                <dgm:constr type="h" for="ch" forName="L1TextContainer" refType="h" fact="0.113"/>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ConnectLine"/>
                <dgm:constr type="l" for="ch" forName="ConnectLine" refType="w" fact="0.5"/>
                <dgm:constr type="h" for="ch" forName="ConnectLine" refType="h" fact="0.19"/>
                <dgm:constr type="t" for="ch" forName="ConnectLine" refType="h" fact="0.5"/>
                <dgm:constr type="w" for="ch" forName="L2TextContainer" refType="w" fact="0.88"/>
                <dgm:constr type="h" for="ch" forName="L2TextContainer" refType="h" fact="0.15"/>
                <dgm:constr type="h" for="ch" forName="L2TextContainer" refType="h" op="lte" fact="0.31"/>
                <dgm:constr type="t" for="ch" forName="L2TextContainer" refType="h" fact="0.69"/>
                <dgm:constr type="l" for="ch" forName="L2TextContainer" refType="w" fact="0.06"/>
              </dgm:constrLst>
            </dgm:else>
          </dgm:choose>
          <dgm:layoutNode name="ConnectorPoint" styleLbl="fgAcc1" moveWith="L2TextContainer">
            <dgm:alg type="sp"/>
            <dgm:shape xmlns:r="http://schemas.openxmlformats.org/officeDocument/2006/relationships" type="ellipse" r:blip="" zOrderOff="10">
              <dgm:adjLst/>
            </dgm:shape>
            <dgm:presOf/>
            <dgm:constrLst/>
          </dgm:layoutNode>
          <dgm:layoutNode name="ConnectLine" styleLbl="alignNode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FlexibleEmptyPlaceHolder">
            <dgm:alg type="sp"/>
            <dgm:shape xmlns:r="http://schemas.openxmlformats.org/officeDocument/2006/relationships" r:blip="">
              <dgm:adjLst/>
            </dgm:shape>
            <dgm:presOf/>
            <dgm:constrLst/>
          </dgm:layoutNode>
          <dgm:layoutNode name="L2TextContainer" styleLbl="bgAcc1">
            <dgm:varLst>
              <dgm:chMax val="0"/>
              <dgm:chPref val="0"/>
              <dgm:bulletEnabled val="1"/>
            </dgm:varLst>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w" fact="0.14"/>
              <dgm:constr type="rMarg" refType="w" fact="0.14"/>
              <dgm:constr type="tMarg" refType="h" fact="0.17"/>
              <dgm:constr type="bMarg" refType="h" fact="0.17"/>
            </dgm:constrLst>
            <dgm:ruleLst>
              <dgm:rule type="h" val="INF" fact="NaN" max="NaN"/>
              <dgm:rule type="primFontSz" val="11" fact="NaN" max="NaN"/>
            </dgm:ruleLst>
          </dgm:layoutNod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RTLAlign" val="ctr"/>
                  <dgm:param type="parTxRTLAlign" val="ctr"/>
                </dgm:alg>
              </dgm:if>
              <dgm:else name="Name89">
                <dgm:alg type="tx">
                  <dgm:param type="txAnchorHorz" val="ctr"/>
                  <dgm:param type="txAnchorVert" val="b"/>
                  <dgm:param type="parTxRTL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8</a:t>
            </a:fld>
            <a:endParaRPr lang="en-US"/>
          </a:p>
        </p:txBody>
      </p:sp>
    </p:spTree>
    <p:extLst>
      <p:ext uri="{BB962C8B-B14F-4D97-AF65-F5344CB8AC3E}">
        <p14:creationId xmlns:p14="http://schemas.microsoft.com/office/powerpoint/2010/main" val="217826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10</a:t>
            </a:fld>
            <a:endParaRPr lang="en-US"/>
          </a:p>
        </p:txBody>
      </p:sp>
    </p:spTree>
    <p:extLst>
      <p:ext uri="{BB962C8B-B14F-4D97-AF65-F5344CB8AC3E}">
        <p14:creationId xmlns:p14="http://schemas.microsoft.com/office/powerpoint/2010/main" val="262842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Update the Timeline for 2/26</a:t>
            </a:r>
          </a:p>
        </p:txBody>
      </p:sp>
      <p:sp>
        <p:nvSpPr>
          <p:cNvPr id="4" name="Slide Number Placeholder 3"/>
          <p:cNvSpPr>
            <a:spLocks noGrp="1"/>
          </p:cNvSpPr>
          <p:nvPr>
            <p:ph type="sldNum" sz="quarter" idx="5"/>
          </p:nvPr>
        </p:nvSpPr>
        <p:spPr/>
        <p:txBody>
          <a:bodyPr/>
          <a:lstStyle/>
          <a:p>
            <a:fld id="{5E485773-E831-40C3-B08E-FE9BDAA69383}" type="slidenum">
              <a:rPr lang="en-US" smtClean="0"/>
              <a:t>12</a:t>
            </a:fld>
            <a:endParaRPr lang="en-US"/>
          </a:p>
        </p:txBody>
      </p:sp>
    </p:spTree>
    <p:extLst>
      <p:ext uri="{BB962C8B-B14F-4D97-AF65-F5344CB8AC3E}">
        <p14:creationId xmlns:p14="http://schemas.microsoft.com/office/powerpoint/2010/main" val="337467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14</a:t>
            </a:fld>
            <a:endParaRPr lang="en-US"/>
          </a:p>
        </p:txBody>
      </p:sp>
    </p:spTree>
    <p:extLst>
      <p:ext uri="{BB962C8B-B14F-4D97-AF65-F5344CB8AC3E}">
        <p14:creationId xmlns:p14="http://schemas.microsoft.com/office/powerpoint/2010/main" val="141710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a:t>ADD PROVIDER LETTER FROM ALMA</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15</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6BB5-8934-D8D0-0BFC-53DC13E42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ABD20-7DB3-DFDC-7F22-28A098C06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71527-C857-CFAC-D7AB-ABA61016FF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2C9FE8-7372-12E7-65D7-5EF87F03F166}"/>
              </a:ext>
            </a:extLst>
          </p:cNvPr>
          <p:cNvSpPr>
            <a:spLocks noGrp="1"/>
          </p:cNvSpPr>
          <p:nvPr>
            <p:ph type="sldNum" sz="quarter" idx="5"/>
          </p:nvPr>
        </p:nvSpPr>
        <p:spPr/>
        <p:txBody>
          <a:bodyPr/>
          <a:lstStyle/>
          <a:p>
            <a:fld id="{5E485773-E831-40C3-B08E-FE9BDAA69383}" type="slidenum">
              <a:rPr lang="en-US" smtClean="0"/>
              <a:t>16</a:t>
            </a:fld>
            <a:endParaRPr lang="en-US"/>
          </a:p>
        </p:txBody>
      </p:sp>
    </p:spTree>
    <p:extLst>
      <p:ext uri="{BB962C8B-B14F-4D97-AF65-F5344CB8AC3E}">
        <p14:creationId xmlns:p14="http://schemas.microsoft.com/office/powerpoint/2010/main" val="219720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485773-E831-40C3-B08E-FE9BDAA69383}" type="slidenum">
              <a:rPr lang="en-US" smtClean="0"/>
              <a:t>19</a:t>
            </a:fld>
            <a:endParaRPr lang="en-US"/>
          </a:p>
        </p:txBody>
      </p:sp>
    </p:spTree>
    <p:extLst>
      <p:ext uri="{BB962C8B-B14F-4D97-AF65-F5344CB8AC3E}">
        <p14:creationId xmlns:p14="http://schemas.microsoft.com/office/powerpoint/2010/main" val="379979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we have a final RHMP Letter to include?</a:t>
            </a:r>
          </a:p>
        </p:txBody>
      </p:sp>
      <p:sp>
        <p:nvSpPr>
          <p:cNvPr id="4" name="Slide Number Placeholder 3"/>
          <p:cNvSpPr>
            <a:spLocks noGrp="1"/>
          </p:cNvSpPr>
          <p:nvPr>
            <p:ph type="sldNum" sz="quarter" idx="5"/>
          </p:nvPr>
        </p:nvSpPr>
        <p:spPr/>
        <p:txBody>
          <a:bodyPr/>
          <a:lstStyle/>
          <a:p>
            <a:fld id="{5E485773-E831-40C3-B08E-FE9BDAA69383}" type="slidenum">
              <a:rPr lang="en-US" smtClean="0"/>
              <a:t>21</a:t>
            </a:fld>
            <a:endParaRPr lang="en-US"/>
          </a:p>
        </p:txBody>
      </p:sp>
    </p:spTree>
    <p:extLst>
      <p:ext uri="{BB962C8B-B14F-4D97-AF65-F5344CB8AC3E}">
        <p14:creationId xmlns:p14="http://schemas.microsoft.com/office/powerpoint/2010/main" val="219108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mailto:Christopher_Miller@uhc.com" TargetMode="External"/><Relationship Id="rId5" Type="http://schemas.openxmlformats.org/officeDocument/2006/relationships/hyperlink" Target="mailto:NHPrae_bh_pr@uhc.com" TargetMode="External"/><Relationship Id="rId4" Type="http://schemas.openxmlformats.org/officeDocument/2006/relationships/hyperlink" Target="https://www.northeasthealthpartners.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Christopher_Miller@uhc.com" TargetMode="External"/><Relationship Id="rId13" Type="http://schemas.openxmlformats.org/officeDocument/2006/relationships/image" Target="../media/image16.jpeg"/><Relationship Id="rId3" Type="http://schemas.openxmlformats.org/officeDocument/2006/relationships/hyperlink" Target="mailto:brian@nhpllc.org" TargetMode="External"/><Relationship Id="rId7" Type="http://schemas.openxmlformats.org/officeDocument/2006/relationships/hyperlink" Target="mailto:NHPrae_bh_pr@uhc.com" TargetMode="External"/><Relationship Id="rId12" Type="http://schemas.openxmlformats.org/officeDocument/2006/relationships/image" Target="../media/image15.jpeg"/><Relationship Id="rId2" Type="http://schemas.openxmlformats.org/officeDocument/2006/relationships/hyperlink" Target="mailto:kari@nhpllc.org" TargetMode="External"/><Relationship Id="rId1" Type="http://schemas.openxmlformats.org/officeDocument/2006/relationships/slideLayout" Target="../slideLayouts/slideLayout2.xml"/><Relationship Id="rId6" Type="http://schemas.openxmlformats.org/officeDocument/2006/relationships/hyperlink" Target="mailto:nhpphase3@nhpllc.org" TargetMode="External"/><Relationship Id="rId11" Type="http://schemas.openxmlformats.org/officeDocument/2006/relationships/image" Target="../media/image8.jpeg"/><Relationship Id="rId5" Type="http://schemas.openxmlformats.org/officeDocument/2006/relationships/hyperlink" Target="mailto:raina@nhpllc.org" TargetMode="External"/><Relationship Id="rId10" Type="http://schemas.openxmlformats.org/officeDocument/2006/relationships/image" Target="../media/image6.jpeg"/><Relationship Id="rId4" Type="http://schemas.openxmlformats.org/officeDocument/2006/relationships/hyperlink" Target="mailto:jennifer@nhpllc.org" TargetMode="External"/><Relationship Id="rId9" Type="http://schemas.openxmlformats.org/officeDocument/2006/relationships/hyperlink" Target="mailto:alma@nhpllc.org" TargetMode="External"/><Relationship Id="rId1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2"/>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a:solidFill>
                  <a:schemeClr val="tx2"/>
                </a:solidFill>
              </a:rPr>
              <a:t>Northeast Health Partners</a:t>
            </a:r>
          </a:p>
        </p:txBody>
      </p:sp>
      <p:sp>
        <p:nvSpPr>
          <p:cNvPr id="12" name="TextBox 11">
            <a:extLst>
              <a:ext uri="{FF2B5EF4-FFF2-40B4-BE49-F238E27FC236}">
                <a16:creationId xmlns:a16="http://schemas.microsoft.com/office/drawing/2014/main" id="{E7299C24-F6D5-6A79-990A-AA20CD937460}"/>
              </a:ext>
            </a:extLst>
          </p:cNvPr>
          <p:cNvSpPr txBox="1"/>
          <p:nvPr/>
        </p:nvSpPr>
        <p:spPr>
          <a:xfrm>
            <a:off x="5094913" y="3719421"/>
            <a:ext cx="2002173" cy="769441"/>
          </a:xfrm>
          <a:prstGeom prst="rect">
            <a:avLst/>
          </a:prstGeom>
          <a:noFill/>
        </p:spPr>
        <p:txBody>
          <a:bodyPr wrap="square" rtlCol="0">
            <a:spAutoFit/>
          </a:bodyPr>
          <a:lstStyle/>
          <a:p>
            <a:r>
              <a:rPr lang="en-US" sz="4400">
                <a:solidFill>
                  <a:schemeClr val="tx2"/>
                </a:solidFill>
              </a:rPr>
              <a:t>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2"/>
                </a:solidFill>
              </a:rPr>
              <a:t>February 26, 2025</a:t>
            </a:r>
            <a:endParaRPr lang="en-US" sz="2500" b="1" i="1" spc="65">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69662-E131-C76A-54CD-5D8B1256F1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AC514D-A42E-65C7-4321-5E430679CED4}"/>
              </a:ext>
            </a:extLst>
          </p:cNvPr>
          <p:cNvSpPr>
            <a:spLocks noGrp="1"/>
          </p:cNvSpPr>
          <p:nvPr>
            <p:ph type="title"/>
          </p:nvPr>
        </p:nvSpPr>
        <p:spPr/>
        <p:txBody>
          <a:bodyPr/>
          <a:lstStyle/>
          <a:p>
            <a:r>
              <a:rPr lang="en-US" sz="4000">
                <a:solidFill>
                  <a:schemeClr val="tx2"/>
                </a:solidFill>
              </a:rPr>
              <a:t>ACC Phase III Regional Entities</a:t>
            </a:r>
            <a:r>
              <a:rPr lang="en-US">
                <a:solidFill>
                  <a:schemeClr val="tx2"/>
                </a:solidFill>
              </a:rPr>
              <a:t> and Counties</a:t>
            </a:r>
          </a:p>
        </p:txBody>
      </p:sp>
      <p:sp>
        <p:nvSpPr>
          <p:cNvPr id="33" name="Slide Number Placeholder 32">
            <a:extLst>
              <a:ext uri="{FF2B5EF4-FFF2-40B4-BE49-F238E27FC236}">
                <a16:creationId xmlns:a16="http://schemas.microsoft.com/office/drawing/2014/main" id="{75C4CF93-4493-E859-B3EC-E4C7A3367B75}"/>
              </a:ext>
            </a:extLst>
          </p:cNvPr>
          <p:cNvSpPr>
            <a:spLocks noGrp="1"/>
          </p:cNvSpPr>
          <p:nvPr>
            <p:ph type="sldNum" sz="quarter" idx="12"/>
          </p:nvPr>
        </p:nvSpPr>
        <p:spPr/>
        <p:txBody>
          <a:bodyPr/>
          <a:lstStyle/>
          <a:p>
            <a:fld id="{AE208ADF-3ADD-483D-A721-14E3EEE2C135}" type="slidenum">
              <a:rPr lang="en-US" smtClean="0"/>
              <a:pPr/>
              <a:t>10</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627C38B5-4BC4-6792-B109-11B9BB08D645}"/>
              </a:ext>
            </a:extLst>
          </p:cNvPr>
          <p:cNvPicPr>
            <a:picLocks noChangeAspect="1"/>
          </p:cNvPicPr>
          <p:nvPr/>
        </p:nvPicPr>
        <p:blipFill>
          <a:blip r:embed="rId3"/>
          <a:stretch>
            <a:fillRect/>
          </a:stretch>
        </p:blipFill>
        <p:spPr>
          <a:xfrm>
            <a:off x="-15889" y="6323635"/>
            <a:ext cx="1504836" cy="595915"/>
          </a:xfrm>
          <a:prstGeom prst="rect">
            <a:avLst/>
          </a:prstGeom>
        </p:spPr>
      </p:pic>
      <p:pic>
        <p:nvPicPr>
          <p:cNvPr id="4" name="Picture 3">
            <a:extLst>
              <a:ext uri="{FF2B5EF4-FFF2-40B4-BE49-F238E27FC236}">
                <a16:creationId xmlns:a16="http://schemas.microsoft.com/office/drawing/2014/main" id="{C0D78EA4-E564-5B82-ABCE-D13E538B463A}"/>
              </a:ext>
            </a:extLst>
          </p:cNvPr>
          <p:cNvPicPr>
            <a:picLocks noChangeAspect="1"/>
          </p:cNvPicPr>
          <p:nvPr/>
        </p:nvPicPr>
        <p:blipFill>
          <a:blip r:embed="rId4"/>
          <a:stretch>
            <a:fillRect/>
          </a:stretch>
        </p:blipFill>
        <p:spPr>
          <a:xfrm>
            <a:off x="1163370" y="1785447"/>
            <a:ext cx="9865259" cy="4570903"/>
          </a:xfrm>
          <a:prstGeom prst="rect">
            <a:avLst/>
          </a:prstGeom>
        </p:spPr>
      </p:pic>
    </p:spTree>
    <p:extLst>
      <p:ext uri="{BB962C8B-B14F-4D97-AF65-F5344CB8AC3E}">
        <p14:creationId xmlns:p14="http://schemas.microsoft.com/office/powerpoint/2010/main" val="365574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AE2DF-AE5F-F8ED-E82D-C65A9BD09686}"/>
              </a:ext>
            </a:extLst>
          </p:cNvPr>
          <p:cNvSpPr>
            <a:spLocks noGrp="1"/>
          </p:cNvSpPr>
          <p:nvPr>
            <p:ph type="title"/>
          </p:nvPr>
        </p:nvSpPr>
        <p:spPr/>
        <p:txBody>
          <a:bodyPr/>
          <a:lstStyle/>
          <a:p>
            <a:r>
              <a:rPr lang="en-US" sz="4000" b="1">
                <a:solidFill>
                  <a:schemeClr val="tx2"/>
                </a:solidFill>
              </a:rPr>
              <a:t>Key Changes for Phase III</a:t>
            </a:r>
            <a:endParaRPr lang="en-US" b="1">
              <a:solidFill>
                <a:schemeClr val="tx2"/>
              </a:solidFill>
            </a:endParaRPr>
          </a:p>
        </p:txBody>
      </p:sp>
      <p:pic>
        <p:nvPicPr>
          <p:cNvPr id="5" name="Picture 4" descr="A blue and green logo with a leaf&#10;&#10;AI-generated content may be incorrect.">
            <a:extLst>
              <a:ext uri="{FF2B5EF4-FFF2-40B4-BE49-F238E27FC236}">
                <a16:creationId xmlns:a16="http://schemas.microsoft.com/office/drawing/2014/main" id="{895E7307-151B-746D-F3A4-73B513EC6D1E}"/>
              </a:ext>
            </a:extLst>
          </p:cNvPr>
          <p:cNvPicPr>
            <a:picLocks noChangeAspect="1"/>
          </p:cNvPicPr>
          <p:nvPr/>
        </p:nvPicPr>
        <p:blipFill>
          <a:blip r:embed="rId2"/>
          <a:stretch>
            <a:fillRect/>
          </a:stretch>
        </p:blipFill>
        <p:spPr>
          <a:xfrm>
            <a:off x="0" y="6217920"/>
            <a:ext cx="1504836" cy="595915"/>
          </a:xfrm>
          <a:prstGeom prst="rect">
            <a:avLst/>
          </a:prstGeom>
        </p:spPr>
      </p:pic>
      <p:grpSp>
        <p:nvGrpSpPr>
          <p:cNvPr id="13" name="Group 12">
            <a:extLst>
              <a:ext uri="{FF2B5EF4-FFF2-40B4-BE49-F238E27FC236}">
                <a16:creationId xmlns:a16="http://schemas.microsoft.com/office/drawing/2014/main" id="{7EA91495-7839-A697-2B22-0E7315A14FDF}"/>
              </a:ext>
            </a:extLst>
          </p:cNvPr>
          <p:cNvGrpSpPr>
            <a:grpSpLocks noChangeAspect="1"/>
          </p:cNvGrpSpPr>
          <p:nvPr/>
        </p:nvGrpSpPr>
        <p:grpSpPr>
          <a:xfrm>
            <a:off x="2641180" y="1889866"/>
            <a:ext cx="1281842" cy="864322"/>
            <a:chOff x="1137918" y="2487640"/>
            <a:chExt cx="2297672" cy="1791069"/>
          </a:xfrm>
        </p:grpSpPr>
        <p:pic>
          <p:nvPicPr>
            <p:cNvPr id="14" name="Picture 13">
              <a:extLst>
                <a:ext uri="{FF2B5EF4-FFF2-40B4-BE49-F238E27FC236}">
                  <a16:creationId xmlns:a16="http://schemas.microsoft.com/office/drawing/2014/main" id="{BA7122FA-1E68-CCA9-D857-756A5FCED8B4}"/>
                </a:ext>
              </a:extLst>
            </p:cNvPr>
            <p:cNvPicPr>
              <a:picLocks noChangeAspect="1"/>
            </p:cNvPicPr>
            <p:nvPr/>
          </p:nvPicPr>
          <p:blipFill>
            <a:blip r:embed="rId3"/>
            <a:srcRect r="70003"/>
            <a:stretch/>
          </p:blipFill>
          <p:spPr>
            <a:xfrm>
              <a:off x="1137918" y="2487640"/>
              <a:ext cx="1659601" cy="1791069"/>
            </a:xfrm>
            <a:prstGeom prst="rect">
              <a:avLst/>
            </a:prstGeom>
          </p:spPr>
        </p:pic>
        <p:sp>
          <p:nvSpPr>
            <p:cNvPr id="15" name="Arrow: Right 14">
              <a:extLst>
                <a:ext uri="{FF2B5EF4-FFF2-40B4-BE49-F238E27FC236}">
                  <a16:creationId xmlns:a16="http://schemas.microsoft.com/office/drawing/2014/main" id="{7EB0BF28-29F8-AC41-0687-D29C832B7987}"/>
                </a:ext>
              </a:extLst>
            </p:cNvPr>
            <p:cNvSpPr/>
            <p:nvPr/>
          </p:nvSpPr>
          <p:spPr>
            <a:xfrm>
              <a:off x="2679824" y="2960612"/>
              <a:ext cx="755766" cy="59578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6">
            <a:extLst>
              <a:ext uri="{FF2B5EF4-FFF2-40B4-BE49-F238E27FC236}">
                <a16:creationId xmlns:a16="http://schemas.microsoft.com/office/drawing/2014/main" id="{7F442F5D-74C6-F54E-80FE-AA771AFEB2EE}"/>
              </a:ext>
            </a:extLst>
          </p:cNvPr>
          <p:cNvSpPr txBox="1">
            <a:spLocks/>
          </p:cNvSpPr>
          <p:nvPr/>
        </p:nvSpPr>
        <p:spPr bwMode="white">
          <a:xfrm>
            <a:off x="968045" y="2849996"/>
            <a:ext cx="4628113" cy="17658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sp>
        <p:nvSpPr>
          <p:cNvPr id="19" name="Content Placeholder 6">
            <a:extLst>
              <a:ext uri="{FF2B5EF4-FFF2-40B4-BE49-F238E27FC236}">
                <a16:creationId xmlns:a16="http://schemas.microsoft.com/office/drawing/2014/main" id="{43652633-480E-FC2B-6105-8C83A341B28E}"/>
              </a:ext>
            </a:extLst>
          </p:cNvPr>
          <p:cNvSpPr txBox="1">
            <a:spLocks/>
          </p:cNvSpPr>
          <p:nvPr/>
        </p:nvSpPr>
        <p:spPr bwMode="white">
          <a:xfrm>
            <a:off x="616408" y="4734278"/>
            <a:ext cx="5331389" cy="17658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sp>
        <p:nvSpPr>
          <p:cNvPr id="22" name="Content Placeholder 6">
            <a:extLst>
              <a:ext uri="{FF2B5EF4-FFF2-40B4-BE49-F238E27FC236}">
                <a16:creationId xmlns:a16="http://schemas.microsoft.com/office/drawing/2014/main" id="{01B76282-5AF6-6261-11DA-4C9C867EAA30}"/>
              </a:ext>
            </a:extLst>
          </p:cNvPr>
          <p:cNvSpPr txBox="1">
            <a:spLocks/>
          </p:cNvSpPr>
          <p:nvPr/>
        </p:nvSpPr>
        <p:spPr bwMode="white">
          <a:xfrm>
            <a:off x="7427880" y="2042869"/>
            <a:ext cx="4438569" cy="91242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pic>
        <p:nvPicPr>
          <p:cNvPr id="3" name="Picture 2" descr="A blue and green logo with a leaf&#10;&#10;Description automatically generated">
            <a:extLst>
              <a:ext uri="{FF2B5EF4-FFF2-40B4-BE49-F238E27FC236}">
                <a16:creationId xmlns:a16="http://schemas.microsoft.com/office/drawing/2014/main" id="{8448440C-6D96-5F8D-B0FA-E25BD82D32AE}"/>
              </a:ext>
            </a:extLst>
          </p:cNvPr>
          <p:cNvPicPr>
            <a:picLocks noChangeAspect="1"/>
          </p:cNvPicPr>
          <p:nvPr/>
        </p:nvPicPr>
        <p:blipFill>
          <a:blip r:embed="rId2"/>
          <a:stretch>
            <a:fillRect/>
          </a:stretch>
        </p:blipFill>
        <p:spPr>
          <a:xfrm>
            <a:off x="3928540" y="1834631"/>
            <a:ext cx="2144090" cy="849060"/>
          </a:xfrm>
          <a:prstGeom prst="rect">
            <a:avLst/>
          </a:prstGeom>
        </p:spPr>
      </p:pic>
      <p:sp>
        <p:nvSpPr>
          <p:cNvPr id="6" name="TextBox 5">
            <a:extLst>
              <a:ext uri="{FF2B5EF4-FFF2-40B4-BE49-F238E27FC236}">
                <a16:creationId xmlns:a16="http://schemas.microsoft.com/office/drawing/2014/main" id="{257318F2-551D-F663-0AFA-1CE7A0F411E2}"/>
              </a:ext>
            </a:extLst>
          </p:cNvPr>
          <p:cNvSpPr txBox="1"/>
          <p:nvPr/>
        </p:nvSpPr>
        <p:spPr>
          <a:xfrm>
            <a:off x="897624" y="2084730"/>
            <a:ext cx="5050173" cy="15710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indent="-342900">
              <a:spcBef>
                <a:spcPts val="100"/>
              </a:spcBef>
              <a:buFont typeface="Arial" panose="020B0604020202020204" pitchFamily="34" charset="0"/>
              <a:buChar char="•"/>
            </a:pPr>
            <a:r>
              <a:rPr lang="en-US" sz="2000">
                <a:solidFill>
                  <a:schemeClr val="accent4">
                    <a:lumMod val="20000"/>
                    <a:lumOff val="80000"/>
                  </a:schemeClr>
                </a:solidFill>
              </a:rPr>
              <a:t>New Logo</a:t>
            </a:r>
          </a:p>
          <a:p>
            <a:pPr marL="342900" indent="-342900">
              <a:spcBef>
                <a:spcPts val="100"/>
              </a:spcBef>
              <a:buFont typeface="Arial" panose="020B0604020202020204" pitchFamily="34" charset="0"/>
              <a:buChar char="•"/>
            </a:pPr>
            <a:endParaRPr lang="en-US" sz="2000">
              <a:solidFill>
                <a:schemeClr val="accent4">
                  <a:lumMod val="20000"/>
                  <a:lumOff val="80000"/>
                </a:schemeClr>
              </a:solidFill>
            </a:endParaRPr>
          </a:p>
          <a:p>
            <a:pPr marL="342900" indent="-342900">
              <a:spcBef>
                <a:spcPts val="100"/>
              </a:spcBef>
              <a:buFont typeface="Arial" panose="020B0604020202020204" pitchFamily="34" charset="0"/>
              <a:buChar char="•"/>
            </a:pPr>
            <a:r>
              <a:rPr lang="en-US" sz="2000">
                <a:solidFill>
                  <a:schemeClr val="accent4">
                    <a:lumMod val="20000"/>
                    <a:lumOff val="80000"/>
                  </a:schemeClr>
                </a:solidFill>
              </a:rPr>
              <a:t>Expanded Office Locations</a:t>
            </a:r>
          </a:p>
          <a:p>
            <a:pPr marL="800100" lvl="1" indent="-342900">
              <a:spcBef>
                <a:spcPts val="100"/>
              </a:spcBef>
              <a:buFont typeface="Arial" panose="020B0604020202020204" pitchFamily="34" charset="0"/>
              <a:buChar cha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Greeley, Colorado: Corporate Office</a:t>
            </a:r>
          </a:p>
          <a:p>
            <a:pPr marL="800100" lvl="1" indent="-342900">
              <a:spcBef>
                <a:spcPts val="100"/>
              </a:spcBef>
              <a:buFont typeface="Arial" panose="020B0604020202020204" pitchFamily="34" charset="0"/>
              <a:buChar char="•"/>
            </a:pPr>
            <a:r>
              <a:rPr lang="en-US" sz="2000" kern="100">
                <a:solidFill>
                  <a:schemeClr val="accent4">
                    <a:lumMod val="20000"/>
                    <a:lumOff val="80000"/>
                  </a:schemeClr>
                </a:solidFill>
                <a:ea typeface="Aptos" panose="020B0004020202020204" pitchFamily="34" charset="0"/>
                <a:cs typeface="Calibri"/>
              </a:rPr>
              <a:t>Akron, Colorado:  Regional Hub</a:t>
            </a:r>
          </a:p>
          <a:p>
            <a:pPr marL="800100" lvl="1" indent="-342900">
              <a:spcBef>
                <a:spcPts val="100"/>
              </a:spcBef>
              <a:buFont typeface="Arial" panose="020B0604020202020204" pitchFamily="34" charset="0"/>
              <a:buChar cha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L</a:t>
            </a:r>
            <a:r>
              <a:rPr lang="en-US" sz="2000" kern="100">
                <a:solidFill>
                  <a:schemeClr val="accent4">
                    <a:lumMod val="20000"/>
                    <a:lumOff val="80000"/>
                  </a:schemeClr>
                </a:solidFill>
                <a:ea typeface="Aptos" panose="020B0004020202020204" pitchFamily="34" charset="0"/>
                <a:cs typeface="Calibri"/>
              </a:rPr>
              <a:t>amar, Colorado:  Regional Hub</a:t>
            </a:r>
          </a:p>
          <a:p>
            <a:pPr marL="800100" lvl="1" indent="-342900">
              <a:spcBef>
                <a:spcPts val="100"/>
              </a:spcBef>
              <a:buFont typeface="Arial" panose="020B0604020202020204" pitchFamily="34" charset="0"/>
              <a:buChar char="•"/>
            </a:pPr>
            <a:endPar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panose="020F0502020204030204" pitchFamily="34" charset="0"/>
            </a:endParaRPr>
          </a:p>
          <a:p>
            <a:pPr marL="342900" indent="-342900">
              <a:spcBef>
                <a:spcPts val="100"/>
              </a:spcBef>
              <a:buFont typeface="Arial" panose="020B0604020202020204" pitchFamily="34" charset="0"/>
              <a:buChar cha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New Behavioral Health Partnership with Rocky Mountain Health Plans</a:t>
            </a:r>
          </a:p>
          <a:p>
            <a:pPr marL="800100" lvl="1" indent="-342900">
              <a:spcBef>
                <a:spcPts val="100"/>
              </a:spcBef>
              <a:buFont typeface="Arial" panose="020B0604020202020204" pitchFamily="34" charset="0"/>
              <a:buChar char="•"/>
            </a:pPr>
            <a:r>
              <a:rPr lang="en-US" sz="2000" kern="100">
                <a:solidFill>
                  <a:schemeClr val="accent4">
                    <a:lumMod val="20000"/>
                    <a:lumOff val="80000"/>
                  </a:schemeClr>
                </a:solidFill>
                <a:ea typeface="Aptos" panose="020B0004020202020204" pitchFamily="34" charset="0"/>
                <a:cs typeface="Calibri"/>
              </a:rPr>
              <a:t>Seamless Behavioral Health Network</a:t>
            </a:r>
          </a:p>
          <a:p>
            <a:pPr marL="800100" lvl="1" indent="-342900">
              <a:spcBef>
                <a:spcPts val="100"/>
              </a:spcBef>
              <a:buFont typeface="Arial" panose="020B0604020202020204" pitchFamily="34" charset="0"/>
              <a:buChar cha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Single con</a:t>
            </a:r>
            <a:r>
              <a:rPr lang="en-US" sz="2000" kern="100">
                <a:solidFill>
                  <a:schemeClr val="accent4">
                    <a:lumMod val="20000"/>
                    <a:lumOff val="80000"/>
                  </a:schemeClr>
                </a:solidFill>
                <a:ea typeface="Aptos" panose="020B0004020202020204" pitchFamily="34" charset="0"/>
                <a:cs typeface="Calibri"/>
              </a:rPr>
              <a:t>tract for BH Providers</a:t>
            </a:r>
          </a:p>
        </p:txBody>
      </p:sp>
      <p:sp>
        <p:nvSpPr>
          <p:cNvPr id="7" name="TextBox 6">
            <a:extLst>
              <a:ext uri="{FF2B5EF4-FFF2-40B4-BE49-F238E27FC236}">
                <a16:creationId xmlns:a16="http://schemas.microsoft.com/office/drawing/2014/main" id="{A6F22496-1B49-A4FF-08E5-AB030C453C10}"/>
              </a:ext>
            </a:extLst>
          </p:cNvPr>
          <p:cNvSpPr txBox="1"/>
          <p:nvPr/>
        </p:nvSpPr>
        <p:spPr>
          <a:xfrm>
            <a:off x="6779833" y="2084730"/>
            <a:ext cx="5050173" cy="15710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indent="-342900">
              <a:buFont typeface="Arial" panose="020B0604020202020204" pitchFamily="34" charset="0"/>
              <a:buChar char="•"/>
              <a:defRPr/>
            </a:pPr>
            <a:r>
              <a:rPr lang="en-US" sz="2000" kern="100">
                <a:solidFill>
                  <a:schemeClr val="accent4">
                    <a:lumMod val="20000"/>
                    <a:lumOff val="80000"/>
                  </a:schemeClr>
                </a:solidFill>
                <a:ea typeface="Aptos" panose="020B0004020202020204" pitchFamily="34" charset="0"/>
                <a:cs typeface="Calibri" panose="020F0502020204030204" pitchFamily="34" charset="0"/>
              </a:rPr>
              <a:t>Physical Health Contracts will be managed by NHP staff</a:t>
            </a:r>
          </a:p>
          <a:p>
            <a:pPr marL="342900" indent="-342900">
              <a:spcBef>
                <a:spcPts val="100"/>
              </a:spcBef>
              <a:buFont typeface="Arial" panose="020B0604020202020204" pitchFamily="34" charset="0"/>
              <a:buChar char="•"/>
            </a:pPr>
            <a:endParaRPr lang="en-US" sz="2000">
              <a:solidFill>
                <a:schemeClr val="accent4">
                  <a:lumMod val="20000"/>
                  <a:lumOff val="80000"/>
                </a:schemeClr>
              </a:solidFill>
            </a:endParaRPr>
          </a:p>
          <a:p>
            <a:pPr marL="342900" indent="-342900">
              <a:spcBef>
                <a:spcPts val="100"/>
              </a:spcBef>
              <a:buFont typeface="Arial" panose="020B0604020202020204" pitchFamily="34" charset="0"/>
              <a:buChar char="•"/>
            </a:pPr>
            <a:r>
              <a:rPr lang="en-US" sz="2000" kern="100">
                <a:solidFill>
                  <a:schemeClr val="accent4">
                    <a:lumMod val="20000"/>
                    <a:lumOff val="80000"/>
                  </a:schemeClr>
                </a:solidFill>
                <a:ea typeface="Aptos" panose="020B0004020202020204" pitchFamily="34" charset="0"/>
                <a:cs typeface="Calibri" panose="020F0502020204030204" pitchFamily="34" charset="0"/>
              </a:rPr>
              <a:t>NHP is always a point of contact!</a:t>
            </a:r>
          </a:p>
        </p:txBody>
      </p:sp>
      <p:sp>
        <p:nvSpPr>
          <p:cNvPr id="8" name="Content Placeholder 6">
            <a:extLst>
              <a:ext uri="{FF2B5EF4-FFF2-40B4-BE49-F238E27FC236}">
                <a16:creationId xmlns:a16="http://schemas.microsoft.com/office/drawing/2014/main" id="{904ACC30-1A8D-6FC1-9174-9B659B386F7E}"/>
              </a:ext>
            </a:extLst>
          </p:cNvPr>
          <p:cNvSpPr txBox="1">
            <a:spLocks/>
          </p:cNvSpPr>
          <p:nvPr/>
        </p:nvSpPr>
        <p:spPr bwMode="white">
          <a:xfrm>
            <a:off x="7427880" y="2990284"/>
            <a:ext cx="4438569" cy="91242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spTree>
    <p:extLst>
      <p:ext uri="{BB962C8B-B14F-4D97-AF65-F5344CB8AC3E}">
        <p14:creationId xmlns:p14="http://schemas.microsoft.com/office/powerpoint/2010/main" val="29987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331E4-9285-4CFE-8090-72BC8ABFC577}"/>
              </a:ext>
            </a:extLst>
          </p:cNvPr>
          <p:cNvSpPr>
            <a:spLocks noGrp="1"/>
          </p:cNvSpPr>
          <p:nvPr>
            <p:ph type="title"/>
          </p:nvPr>
        </p:nvSpPr>
        <p:spPr/>
        <p:txBody>
          <a:bodyPr/>
          <a:lstStyle/>
          <a:p>
            <a:r>
              <a:rPr lang="en-US" b="1"/>
              <a:t>Timeline</a:t>
            </a:r>
          </a:p>
        </p:txBody>
      </p:sp>
      <p:sp>
        <p:nvSpPr>
          <p:cNvPr id="21" name="Slide Number Placeholder 20">
            <a:extLst>
              <a:ext uri="{FF2B5EF4-FFF2-40B4-BE49-F238E27FC236}">
                <a16:creationId xmlns:a16="http://schemas.microsoft.com/office/drawing/2014/main" id="{196E0170-75E8-4FE2-A19C-99987C85940D}"/>
              </a:ext>
            </a:extLst>
          </p:cNvPr>
          <p:cNvSpPr>
            <a:spLocks noGrp="1"/>
          </p:cNvSpPr>
          <p:nvPr>
            <p:ph type="sldNum" sz="quarter" idx="4"/>
          </p:nvPr>
        </p:nvSpPr>
        <p:spPr/>
        <p:txBody>
          <a:bodyPr/>
          <a:lstStyle/>
          <a:p>
            <a:fld id="{AE208ADF-3ADD-483D-A721-14E3EEE2C135}" type="slidenum">
              <a:rPr lang="en-US" smtClean="0"/>
              <a:pPr/>
              <a:t>12</a:t>
            </a:fld>
            <a:endParaRPr lang="en-US"/>
          </a:p>
        </p:txBody>
      </p:sp>
      <p:graphicFrame>
        <p:nvGraphicFramePr>
          <p:cNvPr id="6" name="Content Placeholder 3" descr="Timeline Placeholder">
            <a:extLst>
              <a:ext uri="{FF2B5EF4-FFF2-40B4-BE49-F238E27FC236}">
                <a16:creationId xmlns:a16="http://schemas.microsoft.com/office/drawing/2014/main" id="{2B74C635-2D06-445A-9FC5-40D09EED4C8A}"/>
              </a:ext>
            </a:extLst>
          </p:cNvPr>
          <p:cNvGraphicFramePr>
            <a:graphicFrameLocks/>
          </p:cNvGraphicFramePr>
          <p:nvPr>
            <p:extLst>
              <p:ext uri="{D42A27DB-BD31-4B8C-83A1-F6EECF244321}">
                <p14:modId xmlns:p14="http://schemas.microsoft.com/office/powerpoint/2010/main" val="2667912942"/>
              </p:ext>
            </p:extLst>
          </p:nvPr>
        </p:nvGraphicFramePr>
        <p:xfrm>
          <a:off x="394283" y="1744910"/>
          <a:ext cx="11341915" cy="4396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ue and green logo with a leaf&#10;&#10;AI-generated content may be incorrect.">
            <a:extLst>
              <a:ext uri="{FF2B5EF4-FFF2-40B4-BE49-F238E27FC236}">
                <a16:creationId xmlns:a16="http://schemas.microsoft.com/office/drawing/2014/main" id="{822FBE65-DCAC-7CBB-00C2-1F223C2D67D8}"/>
              </a:ext>
            </a:extLst>
          </p:cNvPr>
          <p:cNvPicPr>
            <a:picLocks noChangeAspect="1"/>
          </p:cNvPicPr>
          <p:nvPr/>
        </p:nvPicPr>
        <p:blipFill>
          <a:blip r:embed="rId8"/>
          <a:stretch>
            <a:fillRect/>
          </a:stretch>
        </p:blipFill>
        <p:spPr>
          <a:xfrm>
            <a:off x="0" y="6217920"/>
            <a:ext cx="1504836" cy="595915"/>
          </a:xfrm>
          <a:prstGeom prst="rect">
            <a:avLst/>
          </a:prstGeom>
        </p:spPr>
      </p:pic>
    </p:spTree>
    <p:extLst>
      <p:ext uri="{BB962C8B-B14F-4D97-AF65-F5344CB8AC3E}">
        <p14:creationId xmlns:p14="http://schemas.microsoft.com/office/powerpoint/2010/main" val="130991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57E9-12FF-6DC9-A09A-F88C12D91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BD9B0-7FB9-C45C-D90B-533A85891F81}"/>
              </a:ext>
            </a:extLst>
          </p:cNvPr>
          <p:cNvSpPr>
            <a:spLocks noGrp="1"/>
          </p:cNvSpPr>
          <p:nvPr>
            <p:ph type="ctrTitle"/>
          </p:nvPr>
        </p:nvSpPr>
        <p:spPr/>
        <p:txBody>
          <a:bodyPr>
            <a:normAutofit/>
          </a:bodyPr>
          <a:lstStyle/>
          <a:p>
            <a:r>
              <a:rPr lang="en-US" b="1"/>
              <a:t>Program-Specific Changes</a:t>
            </a:r>
          </a:p>
        </p:txBody>
      </p:sp>
      <p:sp>
        <p:nvSpPr>
          <p:cNvPr id="7" name="Subtitle 6">
            <a:extLst>
              <a:ext uri="{FF2B5EF4-FFF2-40B4-BE49-F238E27FC236}">
                <a16:creationId xmlns:a16="http://schemas.microsoft.com/office/drawing/2014/main" id="{6973FBEC-9209-AA48-A03D-12154B575C75}"/>
              </a:ext>
            </a:extLst>
          </p:cNvPr>
          <p:cNvSpPr>
            <a:spLocks noGrp="1"/>
          </p:cNvSpPr>
          <p:nvPr>
            <p:ph type="subTitle" idx="1"/>
          </p:nvPr>
        </p:nvSpPr>
        <p:spPr/>
        <p:txBody>
          <a:bodyPr/>
          <a:lstStyle/>
          <a:p>
            <a:r>
              <a:rPr lang="en-US"/>
              <a:t>Updates &amp; Key Changes</a:t>
            </a:r>
          </a:p>
        </p:txBody>
      </p:sp>
      <p:pic>
        <p:nvPicPr>
          <p:cNvPr id="6" name="Picture Placeholder 5">
            <a:extLst>
              <a:ext uri="{FF2B5EF4-FFF2-40B4-BE49-F238E27FC236}">
                <a16:creationId xmlns:a16="http://schemas.microsoft.com/office/drawing/2014/main" id="{3ABB70F3-E6BE-3503-7C25-CC9B4DF35CEE}"/>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BB9F082-2349-0B4B-3C59-21EA40058B5D}"/>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206335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fontScale="90000"/>
          </a:bodyPr>
          <a:lstStyle/>
          <a:p>
            <a:r>
              <a:rPr lang="en-US" b="1"/>
              <a:t>Physical Health Attribution &amp; Performance Measures</a:t>
            </a:r>
          </a:p>
        </p:txBody>
      </p:sp>
      <p:pic>
        <p:nvPicPr>
          <p:cNvPr id="5" name="Picture 4" descr="A blue and green logo with a leaf&#10;&#10;AI-generated content may be incorrect.">
            <a:extLst>
              <a:ext uri="{FF2B5EF4-FFF2-40B4-BE49-F238E27FC236}">
                <a16:creationId xmlns:a16="http://schemas.microsoft.com/office/drawing/2014/main" id="{D44E8512-2B4A-041F-D9B8-1AB088080F0B}"/>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B06420A5-57B2-AE86-461D-FA273057494B}"/>
              </a:ext>
            </a:extLst>
          </p:cNvPr>
          <p:cNvGrpSpPr/>
          <p:nvPr/>
        </p:nvGrpSpPr>
        <p:grpSpPr>
          <a:xfrm>
            <a:off x="335560" y="1918855"/>
            <a:ext cx="5201174" cy="1629690"/>
            <a:chOff x="-256217" y="2449297"/>
            <a:chExt cx="2704378" cy="940214"/>
          </a:xfrm>
        </p:grpSpPr>
        <p:sp>
          <p:nvSpPr>
            <p:cNvPr id="9" name="Rectangle 8">
              <a:extLst>
                <a:ext uri="{FF2B5EF4-FFF2-40B4-BE49-F238E27FC236}">
                  <a16:creationId xmlns:a16="http://schemas.microsoft.com/office/drawing/2014/main" id="{4ECBE6B0-5E33-00BC-02E3-CF67F37BE9F6}"/>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896E098E-ABBE-9353-E3CC-D2F2F53C0FE6}"/>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u="sng" kern="1200">
                  <a:solidFill>
                    <a:schemeClr val="accent4">
                      <a:lumMod val="20000"/>
                      <a:lumOff val="80000"/>
                    </a:schemeClr>
                  </a:solidFill>
                </a:rPr>
                <a:t>Phase 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Based</a:t>
              </a:r>
              <a:r>
                <a:rPr lang="en-US" sz="2400">
                  <a:solidFill>
                    <a:schemeClr val="accent4">
                      <a:lumMod val="20000"/>
                      <a:lumOff val="80000"/>
                    </a:schemeClr>
                  </a:solidFill>
                </a:rPr>
                <a:t> on geography</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Uses a family</a:t>
              </a:r>
              <a:r>
                <a:rPr lang="en-US" sz="2400">
                  <a:solidFill>
                    <a:schemeClr val="accent4">
                      <a:lumMod val="20000"/>
                      <a:lumOff val="80000"/>
                    </a:schemeClr>
                  </a:solidFill>
                </a:rPr>
                <a:t>-centric model</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Assigns members to clinics</a:t>
              </a:r>
            </a:p>
            <a:p>
              <a:pPr marL="342900" lvl="0" indent="-342900" algn="l" defTabSz="889000">
                <a:lnSpc>
                  <a:spcPct val="90000"/>
                </a:lnSpc>
                <a:spcBef>
                  <a:spcPct val="0"/>
                </a:spcBef>
                <a:spcAft>
                  <a:spcPct val="35000"/>
                </a:spcAft>
                <a:buFont typeface="Arial" panose="020B0604020202020204" pitchFamily="34" charset="0"/>
                <a:buChar char="•"/>
              </a:pPr>
              <a:r>
                <a:rPr lang="en-US" sz="2400">
                  <a:solidFill>
                    <a:schemeClr val="accent4">
                      <a:lumMod val="20000"/>
                      <a:lumOff val="80000"/>
                    </a:schemeClr>
                  </a:solidFill>
                </a:rPr>
                <a:t>PCMPs are responsible for all assigned members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Performance incentives are RAE-specific and depend on </a:t>
              </a:r>
              <a:r>
                <a:rPr lang="en-US" sz="2400">
                  <a:solidFill>
                    <a:schemeClr val="accent4">
                      <a:lumMod val="20000"/>
                      <a:lumOff val="80000"/>
                    </a:schemeClr>
                  </a:solidFill>
                </a:rPr>
                <a:t>regional performance</a:t>
              </a:r>
              <a:endParaRPr lang="en-US" sz="2400" kern="1200">
                <a:solidFill>
                  <a:schemeClr val="accent4">
                    <a:lumMod val="20000"/>
                    <a:lumOff val="80000"/>
                  </a:schemeClr>
                </a:solidFill>
              </a:endParaRPr>
            </a:p>
            <a:p>
              <a:pPr lvl="1" defTabSz="889000">
                <a:lnSpc>
                  <a:spcPct val="90000"/>
                </a:lnSpc>
                <a:spcBef>
                  <a:spcPct val="0"/>
                </a:spcBef>
                <a:spcAft>
                  <a:spcPct val="35000"/>
                </a:spcAft>
              </a:pPr>
              <a:endParaRPr lang="en-US" sz="24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a:solidFill>
                  <a:schemeClr val="accent4">
                    <a:lumMod val="20000"/>
                    <a:lumOff val="80000"/>
                  </a:schemeClr>
                </a:solidFill>
              </a:endParaRPr>
            </a:p>
          </p:txBody>
        </p:sp>
      </p:grpSp>
      <p:sp>
        <p:nvSpPr>
          <p:cNvPr id="2" name="TextBox 1">
            <a:extLst>
              <a:ext uri="{FF2B5EF4-FFF2-40B4-BE49-F238E27FC236}">
                <a16:creationId xmlns:a16="http://schemas.microsoft.com/office/drawing/2014/main" id="{E8E9273C-137B-F47A-4F88-B5F08EAC8CAD}"/>
              </a:ext>
            </a:extLst>
          </p:cNvPr>
          <p:cNvSpPr txBox="1"/>
          <p:nvPr/>
        </p:nvSpPr>
        <p:spPr>
          <a:xfrm>
            <a:off x="6298547" y="1918855"/>
            <a:ext cx="5050173" cy="15710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u="sng" kern="1200">
                <a:solidFill>
                  <a:schemeClr val="accent4">
                    <a:lumMod val="20000"/>
                    <a:lumOff val="80000"/>
                  </a:schemeClr>
                </a:solidFill>
              </a:rPr>
              <a:t>Phase III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No </a:t>
            </a:r>
            <a:r>
              <a:rPr lang="en-US" sz="2400">
                <a:solidFill>
                  <a:schemeClr val="accent4">
                    <a:lumMod val="20000"/>
                    <a:lumOff val="80000"/>
                  </a:schemeClr>
                </a:solidFill>
              </a:rPr>
              <a:t>geographical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Does not assess family utilization</a:t>
            </a:r>
            <a:endParaRPr lang="en-US" sz="24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Assigns members to clinics based on claims</a:t>
            </a:r>
          </a:p>
          <a:p>
            <a:pPr marL="342900" lvl="0" indent="-342900" algn="l" defTabSz="889000">
              <a:lnSpc>
                <a:spcPct val="90000"/>
              </a:lnSpc>
              <a:spcBef>
                <a:spcPct val="0"/>
              </a:spcBef>
              <a:spcAft>
                <a:spcPct val="35000"/>
              </a:spcAft>
              <a:buFont typeface="Arial" panose="020B0604020202020204" pitchFamily="34" charset="0"/>
              <a:buChar char="•"/>
            </a:pPr>
            <a:r>
              <a:rPr lang="en-US" sz="2400">
                <a:solidFill>
                  <a:schemeClr val="accent4">
                    <a:lumMod val="20000"/>
                    <a:lumOff val="80000"/>
                  </a:schemeClr>
                </a:solidFill>
              </a:rPr>
              <a:t>If the member has no claims, they will not be assigned a PCMP.  The RAE will be responsible for assigning a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a:solidFill>
                  <a:schemeClr val="accent4">
                    <a:lumMod val="20000"/>
                    <a:lumOff val="80000"/>
                  </a:schemeClr>
                </a:solidFill>
              </a:rPr>
              <a:t>Performance measures are clinic-specific and are not dependent on </a:t>
            </a:r>
            <a:r>
              <a:rPr lang="en-US" sz="2400">
                <a:solidFill>
                  <a:schemeClr val="accent4">
                    <a:lumMod val="20000"/>
                    <a:lumOff val="80000"/>
                  </a:schemeClr>
                </a:solidFill>
              </a:rPr>
              <a:t>regional performance</a:t>
            </a:r>
            <a:endParaRPr lang="en-US" sz="2400" kern="1200">
              <a:solidFill>
                <a:schemeClr val="accent4">
                  <a:lumMod val="20000"/>
                  <a:lumOff val="80000"/>
                </a:schemeClr>
              </a:solidFill>
            </a:endParaRPr>
          </a:p>
          <a:p>
            <a:pPr lvl="1" defTabSz="889000">
              <a:lnSpc>
                <a:spcPct val="90000"/>
              </a:lnSpc>
              <a:spcBef>
                <a:spcPct val="0"/>
              </a:spcBef>
              <a:spcAft>
                <a:spcPct val="35000"/>
              </a:spcAft>
            </a:pPr>
            <a:endParaRPr lang="en-US" sz="24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a:solidFill>
                <a:schemeClr val="accent4">
                  <a:lumMod val="20000"/>
                  <a:lumOff val="80000"/>
                </a:schemeClr>
              </a:solidFill>
            </a:endParaRPr>
          </a:p>
        </p:txBody>
      </p:sp>
    </p:spTree>
    <p:extLst>
      <p:ext uri="{BB962C8B-B14F-4D97-AF65-F5344CB8AC3E}">
        <p14:creationId xmlns:p14="http://schemas.microsoft.com/office/powerpoint/2010/main" val="15203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4802109" cy="819738"/>
          </a:xfrm>
        </p:spPr>
        <p:txBody>
          <a:bodyPr>
            <a:normAutofit fontScale="90000"/>
          </a:bodyPr>
          <a:lstStyle/>
          <a:p>
            <a:r>
              <a:rPr lang="en-US" b="1"/>
              <a:t>Physical Health Contracting</a:t>
            </a:r>
          </a:p>
        </p:txBody>
      </p:sp>
      <p:pic>
        <p:nvPicPr>
          <p:cNvPr id="5" name="Picture 4" descr="A blue and green logo with a leaf&#10;&#10;AI-generated content may be incorrect.">
            <a:extLst>
              <a:ext uri="{FF2B5EF4-FFF2-40B4-BE49-F238E27FC236}">
                <a16:creationId xmlns:a16="http://schemas.microsoft.com/office/drawing/2014/main" id="{CFDCF43E-E900-67A8-B48C-D4C321E73338}"/>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D99D6BA7-3173-C0EF-6762-7B97C51FC1FB}"/>
              </a:ext>
            </a:extLst>
          </p:cNvPr>
          <p:cNvGrpSpPr/>
          <p:nvPr/>
        </p:nvGrpSpPr>
        <p:grpSpPr>
          <a:xfrm>
            <a:off x="335560" y="1918855"/>
            <a:ext cx="5201174" cy="1629690"/>
            <a:chOff x="-256217" y="2449297"/>
            <a:chExt cx="2704378" cy="940214"/>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US" kern="1200">
                  <a:solidFill>
                    <a:schemeClr val="accent4">
                      <a:lumMod val="20000"/>
                      <a:lumOff val="80000"/>
                    </a:schemeClr>
                  </a:solidFill>
                </a:rPr>
                <a:t>PMPM amounts are sti</a:t>
              </a:r>
              <a:r>
                <a:rPr lang="en-US">
                  <a:solidFill>
                    <a:schemeClr val="accent4">
                      <a:lumMod val="20000"/>
                      <a:lumOff val="80000"/>
                    </a:schemeClr>
                  </a:solidFill>
                </a:rPr>
                <a:t>ll being determined by the state</a:t>
              </a:r>
            </a:p>
            <a:p>
              <a:pPr marL="342900" lvl="0" indent="-342900" algn="l" defTabSz="889000">
                <a:lnSpc>
                  <a:spcPct val="90000"/>
                </a:lnSpc>
                <a:spcBef>
                  <a:spcPct val="0"/>
                </a:spcBef>
                <a:spcAft>
                  <a:spcPct val="35000"/>
                </a:spcAft>
                <a:buFont typeface="Arial" panose="020B0604020202020204" pitchFamily="34" charset="0"/>
                <a:buChar char="•"/>
              </a:pPr>
              <a:endParaRPr lang="en-US" kern="12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a:solidFill>
                    <a:schemeClr val="accent4">
                      <a:lumMod val="20000"/>
                      <a:lumOff val="80000"/>
                    </a:schemeClr>
                  </a:solidFill>
                </a:rPr>
                <a:t>NHP has a draft PMPM framework for providers.  We are awaiting a final budget</a:t>
              </a:r>
            </a:p>
            <a:p>
              <a:pPr marL="342900" lvl="0" indent="-342900" algn="l" defTabSz="889000">
                <a:lnSpc>
                  <a:spcPct val="90000"/>
                </a:lnSpc>
                <a:spcBef>
                  <a:spcPct val="0"/>
                </a:spcBef>
                <a:spcAft>
                  <a:spcPct val="35000"/>
                </a:spcAft>
                <a:buFont typeface="Arial" panose="020B0604020202020204" pitchFamily="34" charset="0"/>
                <a:buChar char="•"/>
              </a:pPr>
              <a:endParaRPr lang="en-US">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a:solidFill>
                    <a:schemeClr val="accent4">
                      <a:lumMod val="20000"/>
                      <a:lumOff val="80000"/>
                    </a:schemeClr>
                  </a:solidFill>
                </a:rPr>
                <a:t>PCMP Payments will be made based on the PCMP’s tier</a:t>
              </a:r>
            </a:p>
            <a:p>
              <a:pPr marL="342900" lvl="0" indent="-342900" algn="l" defTabSz="889000">
                <a:lnSpc>
                  <a:spcPct val="90000"/>
                </a:lnSpc>
                <a:spcBef>
                  <a:spcPct val="0"/>
                </a:spcBef>
                <a:spcAft>
                  <a:spcPct val="35000"/>
                </a:spcAft>
                <a:buFont typeface="Arial" panose="020B0604020202020204" pitchFamily="34" charset="0"/>
                <a:buChar char="•"/>
              </a:pPr>
              <a:endParaRPr lang="en-US" kern="12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a:solidFill>
                    <a:schemeClr val="accent4">
                      <a:lumMod val="20000"/>
                      <a:lumOff val="80000"/>
                    </a:schemeClr>
                  </a:solidFill>
                </a:rPr>
                <a:t>PCMP contracts are in development and communications will be sent soon</a:t>
              </a:r>
            </a:p>
            <a:p>
              <a:pPr marL="342900" lvl="0" indent="-342900" algn="l" defTabSz="889000">
                <a:lnSpc>
                  <a:spcPct val="90000"/>
                </a:lnSpc>
                <a:spcBef>
                  <a:spcPct val="0"/>
                </a:spcBef>
                <a:spcAft>
                  <a:spcPct val="35000"/>
                </a:spcAft>
                <a:buFont typeface="Arial" panose="020B0604020202020204" pitchFamily="34" charset="0"/>
                <a:buChar char="•"/>
              </a:pPr>
              <a:endParaRPr lang="en-US">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a:solidFill>
                    <a:schemeClr val="accent4">
                      <a:lumMod val="20000"/>
                      <a:lumOff val="80000"/>
                    </a:schemeClr>
                  </a:solidFill>
                </a:rPr>
                <a:t>Contact Alma Mejorado, Provider Network Consultant, at alma@nhpllc.org</a:t>
              </a:r>
            </a:p>
            <a:p>
              <a:pPr marL="342900" lvl="0" indent="-342900" algn="l" defTabSz="889000">
                <a:lnSpc>
                  <a:spcPct val="90000"/>
                </a:lnSpc>
                <a:spcBef>
                  <a:spcPct val="0"/>
                </a:spcBef>
                <a:spcAft>
                  <a:spcPct val="35000"/>
                </a:spcAft>
                <a:buFont typeface="Arial" panose="020B0604020202020204" pitchFamily="34" charset="0"/>
                <a:buChar char="•"/>
              </a:pPr>
              <a:endParaRPr lang="en-US" kern="1200">
                <a:solidFill>
                  <a:schemeClr val="accent4">
                    <a:lumMod val="20000"/>
                    <a:lumOff val="80000"/>
                  </a:schemeClr>
                </a:solidFill>
              </a:endParaRPr>
            </a:p>
          </p:txBody>
        </p:sp>
      </p:grpSp>
      <p:pic>
        <p:nvPicPr>
          <p:cNvPr id="2" name="Picture 1">
            <a:extLst>
              <a:ext uri="{FF2B5EF4-FFF2-40B4-BE49-F238E27FC236}">
                <a16:creationId xmlns:a16="http://schemas.microsoft.com/office/drawing/2014/main" id="{FCD5BA18-1F3B-97ED-00A8-C987244CA028}"/>
              </a:ext>
            </a:extLst>
          </p:cNvPr>
          <p:cNvPicPr>
            <a:picLocks noChangeAspect="1"/>
          </p:cNvPicPr>
          <p:nvPr/>
        </p:nvPicPr>
        <p:blipFill>
          <a:blip r:embed="rId4"/>
          <a:stretch>
            <a:fillRect/>
          </a:stretch>
        </p:blipFill>
        <p:spPr>
          <a:xfrm>
            <a:off x="5985483" y="408992"/>
            <a:ext cx="5870957" cy="5877053"/>
          </a:xfrm>
          <a:prstGeom prst="rect">
            <a:avLst/>
          </a:prstGeom>
        </p:spPr>
      </p:pic>
    </p:spTree>
    <p:extLst>
      <p:ext uri="{BB962C8B-B14F-4D97-AF65-F5344CB8AC3E}">
        <p14:creationId xmlns:p14="http://schemas.microsoft.com/office/powerpoint/2010/main" val="300228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DD5C-2F90-AE7C-05F3-64C3D64D1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C7A1A5-FB48-5620-B2C2-BFDB96671794}"/>
              </a:ext>
            </a:extLst>
          </p:cNvPr>
          <p:cNvSpPr>
            <a:spLocks noGrp="1"/>
          </p:cNvSpPr>
          <p:nvPr>
            <p:ph type="title"/>
          </p:nvPr>
        </p:nvSpPr>
        <p:spPr>
          <a:xfrm>
            <a:off x="838200" y="662427"/>
            <a:ext cx="3768647" cy="819738"/>
          </a:xfrm>
        </p:spPr>
        <p:txBody>
          <a:bodyPr>
            <a:normAutofit fontScale="90000"/>
          </a:bodyPr>
          <a:lstStyle/>
          <a:p>
            <a:r>
              <a:rPr lang="en-US" b="1"/>
              <a:t>Physical Health PCMP Tiers</a:t>
            </a:r>
          </a:p>
        </p:txBody>
      </p:sp>
      <p:pic>
        <p:nvPicPr>
          <p:cNvPr id="5" name="Picture 4" descr="A blue and green logo with a leaf&#10;&#10;AI-generated content may be incorrect.">
            <a:extLst>
              <a:ext uri="{FF2B5EF4-FFF2-40B4-BE49-F238E27FC236}">
                <a16:creationId xmlns:a16="http://schemas.microsoft.com/office/drawing/2014/main" id="{44ED4A12-F238-7EE8-F72D-D8673D88D64B}"/>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7A91FF68-1091-6D31-0225-30078AF1FF10}"/>
              </a:ext>
            </a:extLst>
          </p:cNvPr>
          <p:cNvGrpSpPr/>
          <p:nvPr/>
        </p:nvGrpSpPr>
        <p:grpSpPr>
          <a:xfrm>
            <a:off x="335560" y="1918855"/>
            <a:ext cx="4399000" cy="1629690"/>
            <a:chOff x="-256217" y="2449297"/>
            <a:chExt cx="2704378" cy="940214"/>
          </a:xfrm>
        </p:grpSpPr>
        <p:sp>
          <p:nvSpPr>
            <p:cNvPr id="9" name="Rectangle 8">
              <a:extLst>
                <a:ext uri="{FF2B5EF4-FFF2-40B4-BE49-F238E27FC236}">
                  <a16:creationId xmlns:a16="http://schemas.microsoft.com/office/drawing/2014/main" id="{D3B8C281-5B46-752F-4B8B-2CED20D7107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304FEA4-7FC2-7F87-41CA-887D102C88CA}"/>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US" sz="2000" kern="1200">
                  <a:solidFill>
                    <a:schemeClr val="accent4">
                      <a:lumMod val="20000"/>
                      <a:lumOff val="80000"/>
                    </a:schemeClr>
                  </a:solidFill>
                </a:rPr>
                <a:t>Phase III will include 3 different PCMP tiers based on capabilities and engagement</a:t>
              </a:r>
              <a:endParaRPr lang="en-US" sz="20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000" kern="12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000" kern="1200">
                  <a:solidFill>
                    <a:schemeClr val="accent4">
                      <a:lumMod val="20000"/>
                      <a:lumOff val="80000"/>
                    </a:schemeClr>
                  </a:solidFill>
                </a:rPr>
                <a:t>Tiers will be based on a score from a practice assessment</a:t>
              </a:r>
            </a:p>
            <a:p>
              <a:pPr marL="342900" lvl="0" indent="-342900" algn="l" defTabSz="889000">
                <a:lnSpc>
                  <a:spcPct val="90000"/>
                </a:lnSpc>
                <a:spcBef>
                  <a:spcPct val="0"/>
                </a:spcBef>
                <a:spcAft>
                  <a:spcPct val="35000"/>
                </a:spcAft>
                <a:buFont typeface="Arial" panose="020B0604020202020204" pitchFamily="34" charset="0"/>
                <a:buChar char="•"/>
              </a:pPr>
              <a:endParaRPr lang="en-US" sz="2000">
                <a:solidFill>
                  <a:schemeClr val="accent4">
                    <a:lumMod val="20000"/>
                    <a:lumOff val="80000"/>
                  </a:schemeClr>
                </a:solidFill>
              </a:endParaRPr>
            </a:p>
            <a:p>
              <a:pPr marL="342900" indent="-342900" defTabSz="889000">
                <a:lnSpc>
                  <a:spcPct val="90000"/>
                </a:lnSpc>
                <a:spcBef>
                  <a:spcPct val="0"/>
                </a:spcBef>
                <a:spcAft>
                  <a:spcPct val="35000"/>
                </a:spcAft>
                <a:buFont typeface="Arial" panose="020B0604020202020204" pitchFamily="34" charset="0"/>
                <a:buChar char="•"/>
              </a:pPr>
              <a:r>
                <a:rPr lang="en-US" sz="2000">
                  <a:solidFill>
                    <a:schemeClr val="accent4">
                      <a:lumMod val="20000"/>
                      <a:lumOff val="80000"/>
                    </a:schemeClr>
                  </a:solidFill>
                </a:rPr>
                <a:t>To obtain the Practice</a:t>
              </a:r>
              <a:r>
                <a:rPr lang="en-US" sz="2000" kern="1200">
                  <a:solidFill>
                    <a:schemeClr val="accent4">
                      <a:lumMod val="20000"/>
                      <a:lumOff val="80000"/>
                    </a:schemeClr>
                  </a:solidFill>
                </a:rPr>
                <a:t> Assessment</a:t>
              </a:r>
              <a:r>
                <a:rPr lang="en-US" sz="2000">
                  <a:solidFill>
                    <a:schemeClr val="accent4">
                      <a:lumMod val="20000"/>
                      <a:lumOff val="80000"/>
                    </a:schemeClr>
                  </a:solidFill>
                </a:rPr>
                <a:t>, please</a:t>
              </a:r>
              <a:r>
                <a:rPr lang="en-US" sz="2000" kern="1200">
                  <a:solidFill>
                    <a:schemeClr val="accent4">
                      <a:lumMod val="20000"/>
                      <a:lumOff val="80000"/>
                    </a:schemeClr>
                  </a:solidFill>
                </a:rPr>
                <a:t> </a:t>
              </a:r>
              <a:r>
                <a:rPr lang="en-US" sz="2000">
                  <a:solidFill>
                    <a:schemeClr val="accent4">
                      <a:lumMod val="20000"/>
                      <a:lumOff val="80000"/>
                    </a:schemeClr>
                  </a:solidFill>
                </a:rPr>
                <a:t>reach out to Alma Mejorado at Alma@nhpllc.org:</a:t>
              </a:r>
              <a:endParaRPr lang="en-US" sz="2000" kern="12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00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000" kern="1200">
                  <a:solidFill>
                    <a:schemeClr val="accent4">
                      <a:lumMod val="20000"/>
                      <a:lumOff val="80000"/>
                    </a:schemeClr>
                  </a:solidFill>
                </a:rPr>
                <a:t>Your feedback is requested!</a:t>
              </a:r>
            </a:p>
          </p:txBody>
        </p:sp>
      </p:grpSp>
      <p:pic>
        <p:nvPicPr>
          <p:cNvPr id="3" name="Picture 2">
            <a:extLst>
              <a:ext uri="{FF2B5EF4-FFF2-40B4-BE49-F238E27FC236}">
                <a16:creationId xmlns:a16="http://schemas.microsoft.com/office/drawing/2014/main" id="{F841341B-AF68-3A8B-ADA5-6F940FE5DC49}"/>
              </a:ext>
            </a:extLst>
          </p:cNvPr>
          <p:cNvPicPr>
            <a:picLocks noChangeAspect="1"/>
          </p:cNvPicPr>
          <p:nvPr/>
        </p:nvPicPr>
        <p:blipFill>
          <a:blip r:embed="rId4"/>
          <a:stretch>
            <a:fillRect/>
          </a:stretch>
        </p:blipFill>
        <p:spPr>
          <a:xfrm>
            <a:off x="4978400" y="494448"/>
            <a:ext cx="7133770" cy="5990843"/>
          </a:xfrm>
          <a:prstGeom prst="rect">
            <a:avLst/>
          </a:prstGeom>
        </p:spPr>
      </p:pic>
    </p:spTree>
    <p:extLst>
      <p:ext uri="{BB962C8B-B14F-4D97-AF65-F5344CB8AC3E}">
        <p14:creationId xmlns:p14="http://schemas.microsoft.com/office/powerpoint/2010/main" val="3434503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AFB6-9B9F-487F-8C7E-1116B72D836A}"/>
              </a:ext>
            </a:extLst>
          </p:cNvPr>
          <p:cNvSpPr>
            <a:spLocks noGrp="1"/>
          </p:cNvSpPr>
          <p:nvPr>
            <p:ph type="title"/>
          </p:nvPr>
        </p:nvSpPr>
        <p:spPr/>
        <p:txBody>
          <a:bodyPr/>
          <a:lstStyle/>
          <a:p>
            <a:r>
              <a:rPr lang="en-GB"/>
              <a:t>PCMP Key Dates for Contracting and Attribution</a:t>
            </a:r>
          </a:p>
        </p:txBody>
      </p:sp>
      <p:graphicFrame>
        <p:nvGraphicFramePr>
          <p:cNvPr id="7" name="Content Placeholder 6">
            <a:extLst>
              <a:ext uri="{FF2B5EF4-FFF2-40B4-BE49-F238E27FC236}">
                <a16:creationId xmlns:a16="http://schemas.microsoft.com/office/drawing/2014/main" id="{DA64D1B1-020F-DB1F-0368-D66B49F78E85}"/>
              </a:ext>
            </a:extLst>
          </p:cNvPr>
          <p:cNvGraphicFramePr>
            <a:graphicFrameLocks noGrp="1"/>
          </p:cNvGraphicFramePr>
          <p:nvPr>
            <p:ph idx="1"/>
            <p:extLst>
              <p:ext uri="{D42A27DB-BD31-4B8C-83A1-F6EECF244321}">
                <p14:modId xmlns:p14="http://schemas.microsoft.com/office/powerpoint/2010/main" val="312973213"/>
              </p:ext>
            </p:extLst>
          </p:nvPr>
        </p:nvGraphicFramePr>
        <p:xfrm>
          <a:off x="838200" y="1479550"/>
          <a:ext cx="10515600" cy="4945495"/>
        </p:xfrm>
        <a:graphic>
          <a:graphicData uri="http://schemas.openxmlformats.org/drawingml/2006/table">
            <a:tbl>
              <a:tblPr firstRow="1" bandRow="1">
                <a:tableStyleId>{B301B821-A1FF-4177-AEE7-76D212191A09}</a:tableStyleId>
              </a:tblPr>
              <a:tblGrid>
                <a:gridCol w="7166020">
                  <a:extLst>
                    <a:ext uri="{9D8B030D-6E8A-4147-A177-3AD203B41FA5}">
                      <a16:colId xmlns:a16="http://schemas.microsoft.com/office/drawing/2014/main" val="599344272"/>
                    </a:ext>
                  </a:extLst>
                </a:gridCol>
                <a:gridCol w="3349580">
                  <a:extLst>
                    <a:ext uri="{9D8B030D-6E8A-4147-A177-3AD203B41FA5}">
                      <a16:colId xmlns:a16="http://schemas.microsoft.com/office/drawing/2014/main" val="1517289411"/>
                    </a:ext>
                  </a:extLst>
                </a:gridCol>
              </a:tblGrid>
              <a:tr h="525895">
                <a:tc>
                  <a:txBody>
                    <a:bodyPr/>
                    <a:lstStyle/>
                    <a:p>
                      <a:endParaRPr lang="en-GB"/>
                    </a:p>
                  </a:txBody>
                  <a:tcPr/>
                </a:tc>
                <a:tc>
                  <a:txBody>
                    <a:bodyPr/>
                    <a:lstStyle/>
                    <a:p>
                      <a:endParaRPr lang="en-GB"/>
                    </a:p>
                  </a:txBody>
                  <a:tcPr/>
                </a:tc>
                <a:extLst>
                  <a:ext uri="{0D108BD9-81ED-4DB2-BD59-A6C34878D82A}">
                    <a16:rowId xmlns:a16="http://schemas.microsoft.com/office/drawing/2014/main" val="2262553949"/>
                  </a:ext>
                </a:extLst>
              </a:tr>
              <a:tr h="370840">
                <a:tc>
                  <a:txBody>
                    <a:bodyPr/>
                    <a:lstStyle/>
                    <a:p>
                      <a:r>
                        <a:rPr lang="en-GB"/>
                        <a:t>NHP Conducts Provider Meet and Greets</a:t>
                      </a:r>
                    </a:p>
                  </a:txBody>
                  <a:tcPr/>
                </a:tc>
                <a:tc>
                  <a:txBody>
                    <a:bodyPr/>
                    <a:lstStyle/>
                    <a:p>
                      <a:r>
                        <a:rPr lang="en-GB">
                          <a:solidFill>
                            <a:srgbClr val="FF0000"/>
                          </a:solidFill>
                        </a:rPr>
                        <a:t>January 26, 2025</a:t>
                      </a:r>
                    </a:p>
                    <a:p>
                      <a:r>
                        <a:rPr lang="en-GB"/>
                        <a:t>February 26, 2025</a:t>
                      </a:r>
                    </a:p>
                    <a:p>
                      <a:r>
                        <a:rPr lang="en-GB"/>
                        <a:t>March, April, May, and June</a:t>
                      </a:r>
                    </a:p>
                  </a:txBody>
                  <a:tcPr/>
                </a:tc>
                <a:extLst>
                  <a:ext uri="{0D108BD9-81ED-4DB2-BD59-A6C34878D82A}">
                    <a16:rowId xmlns:a16="http://schemas.microsoft.com/office/drawing/2014/main" val="2806752977"/>
                  </a:ext>
                </a:extLst>
              </a:tr>
              <a:tr h="370840">
                <a:tc>
                  <a:txBody>
                    <a:bodyPr/>
                    <a:lstStyle/>
                    <a:p>
                      <a:r>
                        <a:rPr lang="en-GB"/>
                        <a:t>NHP initiates individual PCMP Outreach</a:t>
                      </a:r>
                    </a:p>
                  </a:txBody>
                  <a:tcPr/>
                </a:tc>
                <a:tc>
                  <a:txBody>
                    <a:bodyPr/>
                    <a:lstStyle/>
                    <a:p>
                      <a:r>
                        <a:rPr lang="en-GB"/>
                        <a:t>February 10, 2025</a:t>
                      </a:r>
                    </a:p>
                  </a:txBody>
                  <a:tcPr/>
                </a:tc>
                <a:extLst>
                  <a:ext uri="{0D108BD9-81ED-4DB2-BD59-A6C34878D82A}">
                    <a16:rowId xmlns:a16="http://schemas.microsoft.com/office/drawing/2014/main" val="1414348240"/>
                  </a:ext>
                </a:extLst>
              </a:tr>
              <a:tr h="370840">
                <a:tc>
                  <a:txBody>
                    <a:bodyPr/>
                    <a:lstStyle/>
                    <a:p>
                      <a:r>
                        <a:rPr lang="en-GB" b="1"/>
                        <a:t>PCMP Practice Sites Complete Practice Assessment </a:t>
                      </a:r>
                    </a:p>
                    <a:p>
                      <a:r>
                        <a:rPr lang="en-GB" b="1" i="1"/>
                        <a:t>Note: must be completed prior to progressing to contracting</a:t>
                      </a:r>
                    </a:p>
                  </a:txBody>
                  <a:tcPr/>
                </a:tc>
                <a:tc>
                  <a:txBody>
                    <a:bodyPr/>
                    <a:lstStyle/>
                    <a:p>
                      <a:r>
                        <a:rPr lang="en-GB" b="1"/>
                        <a:t>March 4, 2025</a:t>
                      </a:r>
                    </a:p>
                  </a:txBody>
                  <a:tcPr/>
                </a:tc>
                <a:extLst>
                  <a:ext uri="{0D108BD9-81ED-4DB2-BD59-A6C34878D82A}">
                    <a16:rowId xmlns:a16="http://schemas.microsoft.com/office/drawing/2014/main" val="2390284597"/>
                  </a:ext>
                </a:extLst>
              </a:tr>
              <a:tr h="370840">
                <a:tc>
                  <a:txBody>
                    <a:bodyPr/>
                    <a:lstStyle/>
                    <a:p>
                      <a:r>
                        <a:rPr lang="en-GB"/>
                        <a:t>Execute Provider Agreements</a:t>
                      </a:r>
                    </a:p>
                  </a:txBody>
                  <a:tcPr/>
                </a:tc>
                <a:tc>
                  <a:txBody>
                    <a:bodyPr/>
                    <a:lstStyle/>
                    <a:p>
                      <a:r>
                        <a:rPr lang="en-GB"/>
                        <a:t>March 5 - April 20, 2025</a:t>
                      </a:r>
                    </a:p>
                  </a:txBody>
                  <a:tcPr/>
                </a:tc>
                <a:extLst>
                  <a:ext uri="{0D108BD9-81ED-4DB2-BD59-A6C34878D82A}">
                    <a16:rowId xmlns:a16="http://schemas.microsoft.com/office/drawing/2014/main" val="1272662629"/>
                  </a:ext>
                </a:extLst>
              </a:tr>
              <a:tr h="432476">
                <a:tc>
                  <a:txBody>
                    <a:bodyPr/>
                    <a:lstStyle/>
                    <a:p>
                      <a:r>
                        <a:rPr lang="en-GB"/>
                        <a:t>PCMP submits completed supporting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(i.e. W9, BAA, practice demographics)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March 5 - April 20, 2025</a:t>
                      </a:r>
                    </a:p>
                    <a:p>
                      <a:endParaRPr lang="en-GB"/>
                    </a:p>
                  </a:txBody>
                  <a:tcPr/>
                </a:tc>
                <a:extLst>
                  <a:ext uri="{0D108BD9-81ED-4DB2-BD59-A6C34878D82A}">
                    <a16:rowId xmlns:a16="http://schemas.microsoft.com/office/drawing/2014/main" val="936041968"/>
                  </a:ext>
                </a:extLst>
              </a:tr>
              <a:tr h="370840">
                <a:tc>
                  <a:txBody>
                    <a:bodyPr/>
                    <a:lstStyle/>
                    <a:p>
                      <a:r>
                        <a:rPr lang="en-GB" b="1"/>
                        <a:t>NHP Submit Final List of Contracted PCMP to HCPF</a:t>
                      </a:r>
                    </a:p>
                  </a:txBody>
                  <a:tcPr/>
                </a:tc>
                <a:tc>
                  <a:txBody>
                    <a:bodyPr/>
                    <a:lstStyle/>
                    <a:p>
                      <a:r>
                        <a:rPr lang="en-GB" b="1"/>
                        <a:t>April 30, 2025</a:t>
                      </a:r>
                    </a:p>
                  </a:txBody>
                  <a:tcPr/>
                </a:tc>
                <a:extLst>
                  <a:ext uri="{0D108BD9-81ED-4DB2-BD59-A6C34878D82A}">
                    <a16:rowId xmlns:a16="http://schemas.microsoft.com/office/drawing/2014/main" val="1487125186"/>
                  </a:ext>
                </a:extLst>
              </a:tr>
              <a:tr h="370840">
                <a:tc>
                  <a:txBody>
                    <a:bodyPr/>
                    <a:lstStyle/>
                    <a:p>
                      <a:r>
                        <a:rPr lang="en-GB"/>
                        <a:t>HCPF begins  member attribution process </a:t>
                      </a:r>
                    </a:p>
                  </a:txBody>
                  <a:tcPr/>
                </a:tc>
                <a:tc>
                  <a:txBody>
                    <a:bodyPr/>
                    <a:lstStyle/>
                    <a:p>
                      <a:r>
                        <a:rPr lang="en-GB"/>
                        <a:t>May 1, 2025</a:t>
                      </a:r>
                    </a:p>
                  </a:txBody>
                  <a:tcPr/>
                </a:tc>
                <a:extLst>
                  <a:ext uri="{0D108BD9-81ED-4DB2-BD59-A6C34878D82A}">
                    <a16:rowId xmlns:a16="http://schemas.microsoft.com/office/drawing/2014/main" val="841588197"/>
                  </a:ext>
                </a:extLst>
              </a:tr>
              <a:tr h="370840">
                <a:tc>
                  <a:txBody>
                    <a:bodyPr/>
                    <a:lstStyle/>
                    <a:p>
                      <a:r>
                        <a:rPr lang="en-GB"/>
                        <a:t>HCPF begins member noticing</a:t>
                      </a:r>
                    </a:p>
                  </a:txBody>
                  <a:tcPr/>
                </a:tc>
                <a:tc>
                  <a:txBody>
                    <a:bodyPr/>
                    <a:lstStyle/>
                    <a:p>
                      <a:r>
                        <a:rPr lang="en-GB"/>
                        <a:t>May 15, 2025</a:t>
                      </a:r>
                    </a:p>
                  </a:txBody>
                  <a:tcPr/>
                </a:tc>
                <a:extLst>
                  <a:ext uri="{0D108BD9-81ED-4DB2-BD59-A6C34878D82A}">
                    <a16:rowId xmlns:a16="http://schemas.microsoft.com/office/drawing/2014/main" val="3914870318"/>
                  </a:ext>
                </a:extLst>
              </a:tr>
              <a:tr h="370840">
                <a:tc>
                  <a:txBody>
                    <a:bodyPr/>
                    <a:lstStyle/>
                    <a:p>
                      <a:r>
                        <a:rPr lang="en-GB"/>
                        <a:t>ACC Phase III Program Launch Date</a:t>
                      </a:r>
                    </a:p>
                  </a:txBody>
                  <a:tcPr/>
                </a:tc>
                <a:tc>
                  <a:txBody>
                    <a:bodyPr/>
                    <a:lstStyle/>
                    <a:p>
                      <a:r>
                        <a:rPr lang="en-GB"/>
                        <a:t>July 1, 2025</a:t>
                      </a:r>
                    </a:p>
                  </a:txBody>
                  <a:tcPr/>
                </a:tc>
                <a:extLst>
                  <a:ext uri="{0D108BD9-81ED-4DB2-BD59-A6C34878D82A}">
                    <a16:rowId xmlns:a16="http://schemas.microsoft.com/office/drawing/2014/main" val="3631444502"/>
                  </a:ext>
                </a:extLst>
              </a:tr>
            </a:tbl>
          </a:graphicData>
        </a:graphic>
      </p:graphicFrame>
      <p:sp>
        <p:nvSpPr>
          <p:cNvPr id="6" name="Slide Number Placeholder 5">
            <a:extLst>
              <a:ext uri="{FF2B5EF4-FFF2-40B4-BE49-F238E27FC236}">
                <a16:creationId xmlns:a16="http://schemas.microsoft.com/office/drawing/2014/main" id="{1301F708-5103-9062-6E55-C6C0AC7BE1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spTree>
    <p:extLst>
      <p:ext uri="{BB962C8B-B14F-4D97-AF65-F5344CB8AC3E}">
        <p14:creationId xmlns:p14="http://schemas.microsoft.com/office/powerpoint/2010/main" val="224259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BB93-D91E-CAED-1150-239E4BE76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DB450F-72C8-189F-2BD2-42BBEBFF9787}"/>
              </a:ext>
            </a:extLst>
          </p:cNvPr>
          <p:cNvSpPr>
            <a:spLocks noGrp="1"/>
          </p:cNvSpPr>
          <p:nvPr>
            <p:ph type="ctrTitle"/>
          </p:nvPr>
        </p:nvSpPr>
        <p:spPr/>
        <p:txBody>
          <a:bodyPr>
            <a:normAutofit/>
          </a:bodyPr>
          <a:lstStyle/>
          <a:p>
            <a:r>
              <a:rPr lang="en-US" b="1">
                <a:solidFill>
                  <a:srgbClr val="E2D4CA">
                    <a:alpha val="75000"/>
                  </a:srgbClr>
                </a:solidFill>
              </a:rPr>
              <a:t>Next Steps</a:t>
            </a:r>
          </a:p>
        </p:txBody>
      </p:sp>
      <p:sp>
        <p:nvSpPr>
          <p:cNvPr id="7" name="Subtitle 6">
            <a:extLst>
              <a:ext uri="{FF2B5EF4-FFF2-40B4-BE49-F238E27FC236}">
                <a16:creationId xmlns:a16="http://schemas.microsoft.com/office/drawing/2014/main" id="{2B2D3014-C6F4-DB3F-8C37-66E5837CCA7D}"/>
              </a:ext>
            </a:extLst>
          </p:cNvPr>
          <p:cNvSpPr>
            <a:spLocks noGrp="1"/>
          </p:cNvSpPr>
          <p:nvPr>
            <p:ph type="subTitle" idx="1"/>
          </p:nvPr>
        </p:nvSpPr>
        <p:spPr/>
        <p:txBody>
          <a:bodyPr/>
          <a:lstStyle/>
          <a:p>
            <a:r>
              <a:rPr lang="en-US"/>
              <a:t>Timelines &amp; Upcoming Events</a:t>
            </a:r>
            <a:endParaRPr lang="en-US">
              <a:solidFill>
                <a:srgbClr val="E2D4CA">
                  <a:alpha val="85000"/>
                </a:srgbClr>
              </a:solidFill>
            </a:endParaRPr>
          </a:p>
        </p:txBody>
      </p:sp>
      <p:pic>
        <p:nvPicPr>
          <p:cNvPr id="6" name="Picture Placeholder 5">
            <a:extLst>
              <a:ext uri="{FF2B5EF4-FFF2-40B4-BE49-F238E27FC236}">
                <a16:creationId xmlns:a16="http://schemas.microsoft.com/office/drawing/2014/main" id="{038FF55B-CA10-16D1-ADEE-AC940EA2CEEA}"/>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B5BD8287-5A61-357B-2E15-E2363174C714}"/>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53732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D09F-B3D9-43B0-A67F-A687A64D3DAD}"/>
              </a:ext>
            </a:extLst>
          </p:cNvPr>
          <p:cNvSpPr>
            <a:spLocks noGrp="1"/>
          </p:cNvSpPr>
          <p:nvPr>
            <p:ph type="title"/>
          </p:nvPr>
        </p:nvSpPr>
        <p:spPr/>
        <p:txBody>
          <a:bodyPr/>
          <a:lstStyle/>
          <a:p>
            <a:r>
              <a:rPr lang="en-US"/>
              <a:t>Opportunities to Connect with NHP</a:t>
            </a:r>
          </a:p>
        </p:txBody>
      </p:sp>
      <p:sp>
        <p:nvSpPr>
          <p:cNvPr id="5" name="Content Placeholder 4">
            <a:extLst>
              <a:ext uri="{FF2B5EF4-FFF2-40B4-BE49-F238E27FC236}">
                <a16:creationId xmlns:a16="http://schemas.microsoft.com/office/drawing/2014/main" id="{07CD2DFE-6FB8-1580-4383-6DB69BF6950B}"/>
              </a:ext>
            </a:extLst>
          </p:cNvPr>
          <p:cNvSpPr>
            <a:spLocks noGrp="1"/>
          </p:cNvSpPr>
          <p:nvPr>
            <p:ph idx="1"/>
          </p:nvPr>
        </p:nvSpPr>
        <p:spPr>
          <a:xfrm>
            <a:off x="436227" y="1644242"/>
            <a:ext cx="11496979" cy="4815315"/>
          </a:xfrm>
        </p:spPr>
        <p:txBody>
          <a:bodyPr vert="horz" lIns="91440" tIns="45720" rIns="91440" bIns="45720" rtlCol="0" anchor="t">
            <a:normAutofit fontScale="85000" lnSpcReduction="20000"/>
          </a:bodyPr>
          <a:lstStyle/>
          <a:p>
            <a:pPr marL="0" indent="0">
              <a:lnSpc>
                <a:spcPct val="100000"/>
              </a:lnSpc>
              <a:spcBef>
                <a:spcPts val="0"/>
              </a:spcBef>
              <a:buNone/>
              <a:defRPr/>
            </a:pPr>
            <a:r>
              <a:rPr lang="en-US" sz="200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panose="020F0502020204030204" pitchFamily="34" charset="0"/>
              </a:rPr>
              <a:t>Providers:</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panose="020F0502020204030204" pitchFamily="34" charset="0"/>
              </a:rPr>
              <a:t>April QI/Pop Health Committee</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panose="020F0502020204030204" pitchFamily="34" charset="0"/>
              </a:rPr>
              <a:t>April Regional and State PIAC</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panose="020F0502020204030204" pitchFamily="34" charset="0"/>
              </a:rPr>
              <a:t>Behavioral Health Office Hours</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panose="020F0502020204030204" pitchFamily="34" charset="0"/>
              </a:rPr>
              <a:t>Provider Council – New for Phase III</a:t>
            </a:r>
          </a:p>
          <a:p>
            <a:pPr lvl="1">
              <a:lnSpc>
                <a:spcPct val="100000"/>
              </a:lnSpc>
              <a:spcBef>
                <a:spcPts val="0"/>
              </a:spcBef>
              <a:defRPr/>
            </a:pPr>
            <a:endParaRPr lang="en-US" sz="20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panose="020F0502020204030204" pitchFamily="34" charset="0"/>
            </a:endParaRPr>
          </a:p>
          <a:p>
            <a:pPr marL="0" indent="0">
              <a:lnSpc>
                <a:spcPct val="100000"/>
              </a:lnSpc>
              <a:spcBef>
                <a:spcPts val="0"/>
              </a:spcBef>
              <a:buNone/>
              <a:defRPr/>
            </a:pPr>
            <a:r>
              <a:rPr lang="en-US" sz="2000" kern="100" dirty="0">
                <a:solidFill>
                  <a:schemeClr val="accent4">
                    <a:lumMod val="20000"/>
                    <a:lumOff val="80000"/>
                  </a:schemeClr>
                </a:solidFill>
                <a:ea typeface="Aptos" panose="020B0004020202020204" pitchFamily="34" charset="0"/>
                <a:cs typeface="Calibri" panose="020F0502020204030204" pitchFamily="34" charset="0"/>
              </a:rPr>
              <a:t>Members:</a:t>
            </a:r>
          </a:p>
          <a:p>
            <a:pPr marL="560070" lvl="1" indent="-285750">
              <a:lnSpc>
                <a:spcPct val="100000"/>
              </a:lnSpc>
              <a:spcBef>
                <a:spcPts val="0"/>
              </a:spcBef>
              <a:buFont typeface="Arial" panose="020B0604020202020204" pitchFamily="34" charset="0"/>
              <a:buChar char="•"/>
              <a:defRPr/>
            </a:pPr>
            <a:r>
              <a:rPr lang="en-US" sz="16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a:rPr>
              <a:t>Member</a:t>
            </a:r>
            <a:r>
              <a:rPr lang="en-US" sz="1600" b="0" kern="100" spc="0" dirty="0">
                <a:solidFill>
                  <a:schemeClr val="accent4">
                    <a:lumMod val="20000"/>
                    <a:lumOff val="80000"/>
                  </a:schemeClr>
                </a:solidFill>
                <a:ea typeface="Aptos" panose="020B0004020202020204" pitchFamily="34" charset="0"/>
                <a:cs typeface="Calibri"/>
              </a:rPr>
              <a:t> </a:t>
            </a:r>
            <a:r>
              <a:rPr lang="en-US" sz="16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a:rPr>
              <a:t> Advisory Committee</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a:rPr>
              <a:t>Member Materials Review Subcommittee</a:t>
            </a:r>
            <a:endParaRPr lang="en-US" sz="1600" b="0" kern="100" dirty="0">
              <a:solidFill>
                <a:schemeClr val="accent4">
                  <a:lumMod val="20000"/>
                  <a:lumOff val="80000"/>
                </a:schemeClr>
              </a:solidFill>
              <a:ea typeface="Aptos" panose="020B0004020202020204" pitchFamily="34" charset="0"/>
              <a:cs typeface="Calibri" panose="020F0502020204030204" pitchFamily="34" charset="0"/>
            </a:endParaRP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panose="020F0502020204030204" pitchFamily="34" charset="0"/>
              </a:rPr>
              <a:t>Regional and State PIAC</a:t>
            </a:r>
          </a:p>
          <a:p>
            <a:pPr lvl="1">
              <a:lnSpc>
                <a:spcPct val="100000"/>
              </a:lnSpc>
              <a:spcBef>
                <a:spcPts val="0"/>
              </a:spcBef>
              <a:defRPr/>
            </a:pPr>
            <a:endParaRPr lang="en-US" sz="20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panose="020F0502020204030204" pitchFamily="34" charset="0"/>
            </a:endParaRPr>
          </a:p>
          <a:p>
            <a:pPr marL="0" indent="0">
              <a:lnSpc>
                <a:spcPct val="100000"/>
              </a:lnSpc>
              <a:spcBef>
                <a:spcPts val="0"/>
              </a:spcBef>
              <a:buNone/>
              <a:defRPr/>
            </a:pPr>
            <a:r>
              <a:rPr lang="en-US" sz="2000" kern="100" dirty="0">
                <a:solidFill>
                  <a:schemeClr val="accent4">
                    <a:lumMod val="20000"/>
                    <a:lumOff val="80000"/>
                  </a:schemeClr>
                </a:solidFill>
                <a:ea typeface="Aptos" panose="020B0004020202020204" pitchFamily="34" charset="0"/>
                <a:cs typeface="Calibri" panose="020F0502020204030204" pitchFamily="34" charset="0"/>
              </a:rPr>
              <a:t>Web-Based Meet-and-Greets</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a:rPr>
              <a:t>March 19 at 2:00</a:t>
            </a:r>
          </a:p>
          <a:p>
            <a:pPr marL="560070" lvl="1" indent="-285750">
              <a:lnSpc>
                <a:spcPct val="100000"/>
              </a:lnSpc>
              <a:spcBef>
                <a:spcPts val="0"/>
              </a:spcBef>
              <a:buFont typeface="Arial" panose="020B0604020202020204" pitchFamily="34" charset="0"/>
              <a:buChar char="•"/>
              <a:defRPr/>
            </a:pPr>
            <a:r>
              <a:rPr lang="en-US" sz="16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panose="020F0502020204030204" pitchFamily="34" charset="0"/>
              </a:rPr>
              <a:t>April 23 at 2:00</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panose="020F0502020204030204" pitchFamily="34" charset="0"/>
              </a:rPr>
              <a:t>May 28 at 3:00</a:t>
            </a:r>
          </a:p>
          <a:p>
            <a:pPr marL="560070" lvl="1" indent="-285750">
              <a:lnSpc>
                <a:spcPct val="100000"/>
              </a:lnSpc>
              <a:spcBef>
                <a:spcPts val="0"/>
              </a:spcBef>
              <a:buFont typeface="Arial" panose="020B0604020202020204" pitchFamily="34" charset="0"/>
              <a:buChar char="•"/>
              <a:defRPr/>
            </a:pPr>
            <a:r>
              <a:rPr lang="en-US" sz="16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panose="020F0502020204030204" pitchFamily="34" charset="0"/>
              </a:rPr>
              <a:t>June 18 at 2:00 </a:t>
            </a:r>
          </a:p>
          <a:p>
            <a:pPr marL="0" indent="0">
              <a:lnSpc>
                <a:spcPct val="100000"/>
              </a:lnSpc>
              <a:spcBef>
                <a:spcPts val="0"/>
              </a:spcBef>
              <a:buNone/>
              <a:defRPr/>
            </a:pPr>
            <a:endParaRPr lang="en-US" sz="2000" kern="100" dirty="0">
              <a:solidFill>
                <a:schemeClr val="accent4">
                  <a:lumMod val="20000"/>
                  <a:lumOff val="80000"/>
                </a:schemeClr>
              </a:solidFill>
              <a:ea typeface="Aptos" panose="020B0004020202020204" pitchFamily="34" charset="0"/>
              <a:cs typeface="Calibri" panose="020F0502020204030204" pitchFamily="34" charset="0"/>
            </a:endParaRPr>
          </a:p>
          <a:p>
            <a:pPr marL="0" indent="0">
              <a:lnSpc>
                <a:spcPct val="100000"/>
              </a:lnSpc>
              <a:spcBef>
                <a:spcPts val="0"/>
              </a:spcBef>
              <a:buNone/>
              <a:defRPr/>
            </a:pPr>
            <a:r>
              <a:rPr lang="en-US" sz="2000" kern="100" dirty="0">
                <a:solidFill>
                  <a:schemeClr val="accent4">
                    <a:lumMod val="20000"/>
                    <a:lumOff val="80000"/>
                  </a:schemeClr>
                </a:solidFill>
                <a:ea typeface="Aptos" panose="020B0004020202020204" pitchFamily="34" charset="0"/>
                <a:cs typeface="Calibri" panose="020F0502020204030204" pitchFamily="34" charset="0"/>
              </a:rPr>
              <a:t>PCMP Contracting Webinar</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a:rPr>
              <a:t>Tentative:  Week of March 10th.</a:t>
            </a:r>
            <a:r>
              <a:rPr lang="en-US" sz="1600" kern="100" dirty="0">
                <a:solidFill>
                  <a:schemeClr val="accent4">
                    <a:lumMod val="20000"/>
                    <a:lumOff val="80000"/>
                  </a:schemeClr>
                </a:solidFill>
                <a:ea typeface="Aptos" panose="020B0004020202020204" pitchFamily="34" charset="0"/>
                <a:cs typeface="Calibri"/>
              </a:rPr>
              <a:t>	</a:t>
            </a:r>
          </a:p>
          <a:p>
            <a:pPr marL="0" indent="0">
              <a:lnSpc>
                <a:spcPct val="100000"/>
              </a:lnSpc>
              <a:spcBef>
                <a:spcPts val="0"/>
              </a:spcBef>
              <a:buNone/>
              <a:defRPr/>
            </a:pPr>
            <a:endParaRPr lang="en-US" sz="2000" kern="100" dirty="0">
              <a:solidFill>
                <a:schemeClr val="accent4">
                  <a:lumMod val="20000"/>
                  <a:lumOff val="80000"/>
                </a:schemeClr>
              </a:solidFill>
              <a:ea typeface="Aptos" panose="020B0004020202020204" pitchFamily="34" charset="0"/>
              <a:cs typeface="Calibri" panose="020F0502020204030204" pitchFamily="34" charset="0"/>
            </a:endParaRPr>
          </a:p>
          <a:p>
            <a:pPr marL="0" indent="0">
              <a:lnSpc>
                <a:spcPct val="100000"/>
              </a:lnSpc>
              <a:spcBef>
                <a:spcPts val="0"/>
              </a:spcBef>
              <a:buNone/>
              <a:defRPr/>
            </a:pPr>
            <a:r>
              <a:rPr lang="en-US" sz="2000" kern="100" dirty="0">
                <a:solidFill>
                  <a:schemeClr val="accent4">
                    <a:lumMod val="20000"/>
                    <a:lumOff val="80000"/>
                  </a:schemeClr>
                </a:solidFill>
                <a:ea typeface="Aptos" panose="020B0004020202020204" pitchFamily="34" charset="0"/>
                <a:cs typeface="Calibri" panose="020F0502020204030204" pitchFamily="34" charset="0"/>
              </a:rPr>
              <a:t>Practice Assessments:</a:t>
            </a:r>
          </a:p>
          <a:p>
            <a:pPr marL="560070" lvl="1" indent="-285750">
              <a:lnSpc>
                <a:spcPct val="100000"/>
              </a:lnSpc>
              <a:spcBef>
                <a:spcPts val="0"/>
              </a:spcBef>
              <a:buFont typeface="Arial" panose="020B0604020202020204" pitchFamily="34" charset="0"/>
              <a:buChar char="•"/>
              <a:defRPr/>
            </a:pPr>
            <a:r>
              <a:rPr lang="en-US" sz="1600" b="0" kern="100" dirty="0">
                <a:solidFill>
                  <a:schemeClr val="accent4">
                    <a:lumMod val="20000"/>
                    <a:lumOff val="80000"/>
                  </a:schemeClr>
                </a:solidFill>
                <a:ea typeface="Aptos" panose="020B0004020202020204" pitchFamily="34" charset="0"/>
                <a:cs typeface="Calibri" panose="020F0502020204030204" pitchFamily="34" charset="0"/>
              </a:rPr>
              <a:t>At your convenience</a:t>
            </a:r>
          </a:p>
          <a:p>
            <a:pPr marL="0" indent="0">
              <a:lnSpc>
                <a:spcPct val="100000"/>
              </a:lnSpc>
              <a:spcBef>
                <a:spcPts val="0"/>
              </a:spcBef>
              <a:buNone/>
              <a:defRPr/>
            </a:pPr>
            <a:endParaRPr lang="en-US" sz="2000" kern="100" dirty="0">
              <a:solidFill>
                <a:schemeClr val="accent4">
                  <a:lumMod val="20000"/>
                  <a:lumOff val="80000"/>
                </a:schemeClr>
              </a:solidFill>
              <a:ea typeface="Aptos" panose="020B0004020202020204" pitchFamily="34" charset="0"/>
              <a:cs typeface="Calibri" panose="020F0502020204030204" pitchFamily="34" charset="0"/>
            </a:endParaRPr>
          </a:p>
          <a:p>
            <a:pPr marL="0" indent="0">
              <a:lnSpc>
                <a:spcPct val="100000"/>
              </a:lnSpc>
              <a:spcBef>
                <a:spcPts val="0"/>
              </a:spcBef>
              <a:buNone/>
              <a:defRPr/>
            </a:pPr>
            <a:r>
              <a:rPr lang="en-US" sz="2000" kern="100" dirty="0">
                <a:solidFill>
                  <a:schemeClr val="accent4">
                    <a:lumMod val="20000"/>
                    <a:lumOff val="80000"/>
                  </a:schemeClr>
                </a:solidFill>
                <a:ea typeface="Aptos" panose="020B0004020202020204" pitchFamily="34" charset="0"/>
                <a:cs typeface="Calibri" panose="020F0502020204030204" pitchFamily="34" charset="0"/>
              </a:rPr>
              <a:t>In-Person Meetings:</a:t>
            </a:r>
          </a:p>
          <a:p>
            <a:pPr marL="560070" lvl="1" indent="-285750">
              <a:lnSpc>
                <a:spcPct val="100000"/>
              </a:lnSpc>
              <a:spcBef>
                <a:spcPts val="0"/>
              </a:spcBef>
              <a:buFont typeface="Arial" panose="020B0604020202020204" pitchFamily="34" charset="0"/>
              <a:buChar char="•"/>
              <a:defRPr/>
            </a:pPr>
            <a:r>
              <a:rPr lang="en-US" sz="16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panose="020F0502020204030204" pitchFamily="34" charset="0"/>
              </a:rPr>
              <a:t>TBD:  We will come to you!</a:t>
            </a:r>
          </a:p>
          <a:p>
            <a:pPr lvl="1">
              <a:lnSpc>
                <a:spcPct val="100000"/>
              </a:lnSpc>
              <a:spcBef>
                <a:spcPts val="0"/>
              </a:spcBef>
              <a:defRPr/>
            </a:pPr>
            <a:endParaRPr lang="en-US" sz="2000" b="0" i="0" u="none" strike="noStrike" kern="100" cap="none" spc="0" normalizeH="0" baseline="0" noProof="0" dirty="0">
              <a:ln>
                <a:noFill/>
              </a:ln>
              <a:solidFill>
                <a:schemeClr val="accent4">
                  <a:lumMod val="20000"/>
                  <a:lumOff val="80000"/>
                </a:schemeClr>
              </a:solidFill>
              <a:effectLst/>
              <a:uLnTx/>
              <a:uFillTx/>
              <a:ea typeface="Aptos" panose="020B0004020202020204" pitchFamily="34" charset="0"/>
              <a:cs typeface="Calibri" panose="020F0502020204030204" pitchFamily="34" charset="0"/>
            </a:endParaRPr>
          </a:p>
          <a:p>
            <a:endParaRPr lang="en-US" dirty="0">
              <a:solidFill>
                <a:schemeClr val="accent4">
                  <a:lumMod val="20000"/>
                  <a:lumOff val="80000"/>
                </a:schemeClr>
              </a:solidFill>
            </a:endParaRPr>
          </a:p>
        </p:txBody>
      </p:sp>
      <p:sp>
        <p:nvSpPr>
          <p:cNvPr id="22" name="Slide Number Placeholder 21">
            <a:extLst>
              <a:ext uri="{FF2B5EF4-FFF2-40B4-BE49-F238E27FC236}">
                <a16:creationId xmlns:a16="http://schemas.microsoft.com/office/drawing/2014/main" id="{526602CE-71BA-46A4-8EEE-854AA75206DC}"/>
              </a:ext>
            </a:extLst>
          </p:cNvPr>
          <p:cNvSpPr>
            <a:spLocks noGrp="1"/>
          </p:cNvSpPr>
          <p:nvPr>
            <p:ph type="sldNum" sz="quarter" idx="4"/>
          </p:nvPr>
        </p:nvSpPr>
        <p:spPr/>
        <p:txBody>
          <a:bodyPr/>
          <a:lstStyle/>
          <a:p>
            <a:fld id="{AE208ADF-3ADD-483D-A721-14E3EEE2C135}" type="slidenum">
              <a:rPr lang="en-US" smtClean="0"/>
              <a:pPr/>
              <a:t>19</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B99AE8D3-DFFC-77FF-F572-6300B28B56D1}"/>
              </a:ext>
            </a:extLst>
          </p:cNvPr>
          <p:cNvPicPr>
            <a:picLocks noChangeAspect="1"/>
          </p:cNvPicPr>
          <p:nvPr/>
        </p:nvPicPr>
        <p:blipFill>
          <a:blip r:embed="rId3"/>
          <a:stretch>
            <a:fillRect/>
          </a:stretch>
        </p:blipFill>
        <p:spPr>
          <a:xfrm>
            <a:off x="-2813" y="6239288"/>
            <a:ext cx="1504836" cy="595915"/>
          </a:xfrm>
          <a:prstGeom prst="rect">
            <a:avLst/>
          </a:prstGeom>
        </p:spPr>
      </p:pic>
      <p:pic>
        <p:nvPicPr>
          <p:cNvPr id="7" name="Picture 6">
            <a:extLst>
              <a:ext uri="{FF2B5EF4-FFF2-40B4-BE49-F238E27FC236}">
                <a16:creationId xmlns:a16="http://schemas.microsoft.com/office/drawing/2014/main" id="{F98502E5-F0C8-2343-1DBD-F2767A4B1D87}"/>
              </a:ext>
            </a:extLst>
          </p:cNvPr>
          <p:cNvPicPr>
            <a:picLocks noChangeAspect="1"/>
          </p:cNvPicPr>
          <p:nvPr/>
        </p:nvPicPr>
        <p:blipFill>
          <a:blip r:embed="rId4"/>
          <a:stretch>
            <a:fillRect/>
          </a:stretch>
        </p:blipFill>
        <p:spPr>
          <a:xfrm>
            <a:off x="4856241" y="2189528"/>
            <a:ext cx="6979102" cy="3548542"/>
          </a:xfrm>
          <a:prstGeom prst="rect">
            <a:avLst/>
          </a:prstGeom>
          <a:ln>
            <a:solidFill>
              <a:schemeClr val="tx1"/>
            </a:solidFill>
          </a:ln>
        </p:spPr>
      </p:pic>
    </p:spTree>
    <p:extLst>
      <p:ext uri="{BB962C8B-B14F-4D97-AF65-F5344CB8AC3E}">
        <p14:creationId xmlns:p14="http://schemas.microsoft.com/office/powerpoint/2010/main" val="157393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B6D0-83B2-9D62-10B3-708AD32019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C1422-8016-87E8-A69C-0831958FCC56}"/>
              </a:ext>
            </a:extLst>
          </p:cNvPr>
          <p:cNvSpPr>
            <a:spLocks noGrp="1"/>
          </p:cNvSpPr>
          <p:nvPr>
            <p:ph type="title"/>
          </p:nvPr>
        </p:nvSpPr>
        <p:spPr/>
        <p:txBody>
          <a:bodyPr>
            <a:normAutofit/>
          </a:bodyPr>
          <a:lstStyle/>
          <a:p>
            <a:r>
              <a:rPr lang="en-US" sz="4800" b="1"/>
              <a:t>Agenda</a:t>
            </a:r>
          </a:p>
        </p:txBody>
      </p:sp>
      <p:sp>
        <p:nvSpPr>
          <p:cNvPr id="3" name="Content Placeholder 2">
            <a:extLst>
              <a:ext uri="{FF2B5EF4-FFF2-40B4-BE49-F238E27FC236}">
                <a16:creationId xmlns:a16="http://schemas.microsoft.com/office/drawing/2014/main" id="{996C05EE-BAD9-D7D8-BACC-04D0F2B7390F}"/>
              </a:ext>
            </a:extLst>
          </p:cNvPr>
          <p:cNvSpPr>
            <a:spLocks noGrp="1"/>
          </p:cNvSpPr>
          <p:nvPr>
            <p:ph idx="1"/>
          </p:nvPr>
        </p:nvSpPr>
        <p:spPr/>
        <p:txBody>
          <a:bodyPr>
            <a:normAutofit fontScale="92500" lnSpcReduction="10000"/>
          </a:bodyPr>
          <a:lstStyle/>
          <a:p>
            <a:r>
              <a:rPr lang="en-US">
                <a:solidFill>
                  <a:schemeClr val="tx1">
                    <a:alpha val="85000"/>
                  </a:schemeClr>
                </a:solidFill>
              </a:rPr>
              <a:t>Introductions</a:t>
            </a:r>
          </a:p>
          <a:p>
            <a:r>
              <a:rPr lang="en-US">
                <a:solidFill>
                  <a:schemeClr val="tx1">
                    <a:alpha val="85000"/>
                  </a:schemeClr>
                </a:solidFill>
              </a:rPr>
              <a:t>NHP Overview</a:t>
            </a:r>
          </a:p>
          <a:p>
            <a:r>
              <a:rPr lang="en-US">
                <a:solidFill>
                  <a:schemeClr val="tx1">
                    <a:alpha val="85000"/>
                  </a:schemeClr>
                </a:solidFill>
              </a:rPr>
              <a:t>ACC Phase III</a:t>
            </a:r>
          </a:p>
          <a:p>
            <a:r>
              <a:rPr lang="en-US">
                <a:solidFill>
                  <a:schemeClr val="tx1">
                    <a:alpha val="85000"/>
                  </a:schemeClr>
                </a:solidFill>
              </a:rPr>
              <a:t>Next Steps</a:t>
            </a:r>
          </a:p>
          <a:p>
            <a:r>
              <a:rPr lang="en-US">
                <a:solidFill>
                  <a:schemeClr val="tx1">
                    <a:alpha val="85000"/>
                  </a:schemeClr>
                </a:solidFill>
              </a:rPr>
              <a:t>Contact NHP</a:t>
            </a:r>
          </a:p>
          <a:p>
            <a:r>
              <a:rPr lang="en-US">
                <a:solidFill>
                  <a:schemeClr val="tx1">
                    <a:alpha val="85000"/>
                  </a:schemeClr>
                </a:solidFill>
              </a:rPr>
              <a:t>Questions/Discussion</a:t>
            </a:r>
          </a:p>
        </p:txBody>
      </p:sp>
      <p:pic>
        <p:nvPicPr>
          <p:cNvPr id="9" name="Picture Placeholder 8">
            <a:extLst>
              <a:ext uri="{FF2B5EF4-FFF2-40B4-BE49-F238E27FC236}">
                <a16:creationId xmlns:a16="http://schemas.microsoft.com/office/drawing/2014/main" id="{B0D17B74-B021-1BE0-926C-CB9BC7E8BC26}"/>
              </a:ext>
            </a:extLst>
          </p:cNvPr>
          <p:cNvPicPr>
            <a:picLocks noGrp="1" noChangeAspect="1"/>
          </p:cNvPicPr>
          <p:nvPr>
            <p:ph type="pic" sz="quarter" idx="13"/>
          </p:nvPr>
        </p:nvPicPr>
        <p:blipFill>
          <a:blip r:embed="rId2"/>
          <a:srcRect l="7569" r="7569"/>
          <a:stretch/>
        </p:blipFill>
        <p:spPr/>
      </p:pic>
      <p:pic>
        <p:nvPicPr>
          <p:cNvPr id="11" name="Picture Placeholder 10">
            <a:extLst>
              <a:ext uri="{FF2B5EF4-FFF2-40B4-BE49-F238E27FC236}">
                <a16:creationId xmlns:a16="http://schemas.microsoft.com/office/drawing/2014/main" id="{DDCC91D2-9B67-7561-10C5-AFF98F717C12}"/>
              </a:ext>
            </a:extLst>
          </p:cNvPr>
          <p:cNvPicPr>
            <a:picLocks noGrp="1" noChangeAspect="1"/>
          </p:cNvPicPr>
          <p:nvPr>
            <p:ph type="pic" sz="quarter" idx="15"/>
          </p:nvPr>
        </p:nvPicPr>
        <p:blipFill>
          <a:blip r:embed="rId3"/>
          <a:srcRect l="8160" r="8160"/>
          <a:stretch/>
        </p:blipFill>
        <p:spPr/>
      </p:pic>
      <p:pic>
        <p:nvPicPr>
          <p:cNvPr id="13" name="Picture Placeholder 12">
            <a:extLst>
              <a:ext uri="{FF2B5EF4-FFF2-40B4-BE49-F238E27FC236}">
                <a16:creationId xmlns:a16="http://schemas.microsoft.com/office/drawing/2014/main" id="{6EC6A53F-AA2E-E1CE-BB39-AA00F77B3D41}"/>
              </a:ext>
            </a:extLst>
          </p:cNvPr>
          <p:cNvPicPr>
            <a:picLocks noGrp="1" noChangeAspect="1"/>
          </p:cNvPicPr>
          <p:nvPr>
            <p:ph type="pic" sz="quarter" idx="16"/>
          </p:nvPr>
        </p:nvPicPr>
        <p:blipFill>
          <a:blip r:embed="rId4"/>
          <a:srcRect l="14850" r="14850"/>
          <a:stretch/>
        </p:blipFill>
        <p:spPr/>
      </p:pic>
      <p:pic>
        <p:nvPicPr>
          <p:cNvPr id="15" name="Picture Placeholder 14">
            <a:extLst>
              <a:ext uri="{FF2B5EF4-FFF2-40B4-BE49-F238E27FC236}">
                <a16:creationId xmlns:a16="http://schemas.microsoft.com/office/drawing/2014/main" id="{D4C2C0DC-8E0F-46F4-A546-6DAF4C356702}"/>
              </a:ext>
            </a:extLst>
          </p:cNvPr>
          <p:cNvPicPr>
            <a:picLocks noGrp="1" noChangeAspect="1"/>
          </p:cNvPicPr>
          <p:nvPr>
            <p:ph type="pic" sz="quarter" idx="14"/>
          </p:nvPr>
        </p:nvPicPr>
        <p:blipFill>
          <a:blip r:embed="rId5"/>
          <a:srcRect l="7854" r="7854"/>
          <a:stretch/>
        </p:blipFill>
        <p:spPr/>
      </p:pic>
      <p:sp>
        <p:nvSpPr>
          <p:cNvPr id="76" name="Slide Number Placeholder 75">
            <a:extLst>
              <a:ext uri="{FF2B5EF4-FFF2-40B4-BE49-F238E27FC236}">
                <a16:creationId xmlns:a16="http://schemas.microsoft.com/office/drawing/2014/main" id="{0C058869-25AD-0744-D937-049332452835}"/>
              </a:ext>
            </a:extLst>
          </p:cNvPr>
          <p:cNvSpPr>
            <a:spLocks noGrp="1"/>
          </p:cNvSpPr>
          <p:nvPr>
            <p:ph type="sldNum" sz="quarter" idx="4"/>
          </p:nvPr>
        </p:nvSpPr>
        <p:spPr/>
        <p:txBody>
          <a:bodyPr/>
          <a:lstStyle/>
          <a:p>
            <a:fld id="{AE208ADF-3ADD-483D-A721-14E3EEE2C135}" type="slidenum">
              <a:rPr lang="en-US" smtClean="0"/>
              <a:pPr/>
              <a:t>2</a:t>
            </a:fld>
            <a:endParaRPr lang="en-US"/>
          </a:p>
        </p:txBody>
      </p:sp>
      <p:pic>
        <p:nvPicPr>
          <p:cNvPr id="5" name="Picture 4" descr="A blue and green logo with a leaf&#10;&#10;AI-generated content may be incorrect.">
            <a:extLst>
              <a:ext uri="{FF2B5EF4-FFF2-40B4-BE49-F238E27FC236}">
                <a16:creationId xmlns:a16="http://schemas.microsoft.com/office/drawing/2014/main" id="{B01E6CA8-F83D-90E8-44AF-8847663C0E1A}"/>
              </a:ext>
            </a:extLst>
          </p:cNvPr>
          <p:cNvPicPr>
            <a:picLocks noChangeAspect="1"/>
          </p:cNvPicPr>
          <p:nvPr/>
        </p:nvPicPr>
        <p:blipFill>
          <a:blip r:embed="rId6"/>
          <a:stretch>
            <a:fillRect/>
          </a:stretch>
        </p:blipFill>
        <p:spPr>
          <a:xfrm>
            <a:off x="0" y="6217920"/>
            <a:ext cx="1504836" cy="595915"/>
          </a:xfrm>
          <a:prstGeom prst="rect">
            <a:avLst/>
          </a:prstGeom>
        </p:spPr>
      </p:pic>
    </p:spTree>
    <p:extLst>
      <p:ext uri="{BB962C8B-B14F-4D97-AF65-F5344CB8AC3E}">
        <p14:creationId xmlns:p14="http://schemas.microsoft.com/office/powerpoint/2010/main" val="520193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7969-5357-D6E0-7BF1-8D60032F6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3C391-C91B-4B73-99CC-EE2CEE1D0060}"/>
              </a:ext>
            </a:extLst>
          </p:cNvPr>
          <p:cNvSpPr>
            <a:spLocks noGrp="1"/>
          </p:cNvSpPr>
          <p:nvPr>
            <p:ph type="title"/>
          </p:nvPr>
        </p:nvSpPr>
        <p:spPr/>
        <p:txBody>
          <a:bodyPr/>
          <a:lstStyle/>
          <a:p>
            <a:r>
              <a:rPr lang="en-US"/>
              <a:t>Things to do Before July 1st</a:t>
            </a:r>
          </a:p>
        </p:txBody>
      </p:sp>
      <p:sp>
        <p:nvSpPr>
          <p:cNvPr id="5" name="Content Placeholder 4">
            <a:extLst>
              <a:ext uri="{FF2B5EF4-FFF2-40B4-BE49-F238E27FC236}">
                <a16:creationId xmlns:a16="http://schemas.microsoft.com/office/drawing/2014/main" id="{4939ABC4-50CC-CA7A-7ADA-E1A87AEED932}"/>
              </a:ext>
            </a:extLst>
          </p:cNvPr>
          <p:cNvSpPr>
            <a:spLocks noGrp="1"/>
          </p:cNvSpPr>
          <p:nvPr>
            <p:ph idx="1"/>
          </p:nvPr>
        </p:nvSpPr>
        <p:spPr>
          <a:xfrm>
            <a:off x="436227" y="1644242"/>
            <a:ext cx="11496979" cy="4815315"/>
          </a:xfrm>
        </p:spPr>
        <p:txBody>
          <a:bodyPr vert="horz" lIns="91440" tIns="45720" rIns="91440" bIns="45720" rtlCol="0" anchor="t">
            <a:normAutofit/>
          </a:bodyPr>
          <a:lstStyle/>
          <a:p>
            <a:pPr marL="0" indent="0">
              <a:lnSpc>
                <a:spcPct val="100000"/>
              </a:lnSpc>
              <a:spcBef>
                <a:spcPts val="0"/>
              </a:spcBef>
              <a:buNone/>
              <a:defRP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BH Providers:</a:t>
            </a:r>
          </a:p>
          <a:p>
            <a:pPr>
              <a:lnSpc>
                <a:spcPct val="100000"/>
              </a:lnSpc>
              <a:spcBef>
                <a:spcPts val="0"/>
              </a:spcBef>
              <a:defRP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Start contracting </a:t>
            </a:r>
            <a:r>
              <a:rPr lang="en-US" sz="2000" kern="100" spc="0">
                <a:solidFill>
                  <a:schemeClr val="accent4">
                    <a:lumMod val="20000"/>
                    <a:lumOff val="80000"/>
                  </a:schemeClr>
                </a:solidFill>
                <a:ea typeface="Aptos" panose="020B0004020202020204" pitchFamily="34" charset="0"/>
                <a:cs typeface="Calibri"/>
              </a:rPr>
              <a:t>with RMHP if</a:t>
            </a: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 you aren’t already</a:t>
            </a:r>
          </a:p>
          <a:p>
            <a:pPr>
              <a:lnSpc>
                <a:spcPct val="100000"/>
              </a:lnSpc>
              <a:spcBef>
                <a:spcPts val="0"/>
              </a:spcBef>
              <a:defRPr/>
            </a:pPr>
            <a:r>
              <a:rPr lang="en-US" sz="2000" kern="100" spc="0">
                <a:solidFill>
                  <a:schemeClr val="accent4">
                    <a:lumMod val="20000"/>
                    <a:lumOff val="80000"/>
                  </a:schemeClr>
                </a:solidFill>
                <a:ea typeface="Aptos" panose="020B0004020202020204" pitchFamily="34" charset="0"/>
                <a:cs typeface="Calibri"/>
              </a:rPr>
              <a:t>Submit current claims timely</a:t>
            </a:r>
            <a:endParaRPr lang="en-US" sz="2000" kern="100" spc="0">
              <a:solidFill>
                <a:schemeClr val="accent4">
                  <a:lumMod val="20000"/>
                  <a:lumOff val="80000"/>
                </a:schemeClr>
              </a:solidFill>
              <a:ea typeface="Aptos" panose="020B0004020202020204" pitchFamily="34" charset="0"/>
              <a:cs typeface="Calibri" panose="020F0502020204030204" pitchFamily="34" charset="0"/>
            </a:endParaRPr>
          </a:p>
          <a:p>
            <a:pPr>
              <a:lnSpc>
                <a:spcPct val="100000"/>
              </a:lnSpc>
              <a:spcBef>
                <a:spcPts val="0"/>
              </a:spcBef>
              <a:defRP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Reach out to your Practice Transformation Coach with any questions</a:t>
            </a:r>
          </a:p>
          <a:p>
            <a:pPr>
              <a:lnSpc>
                <a:spcPct val="100000"/>
              </a:lnSpc>
              <a:spcBef>
                <a:spcPts val="0"/>
              </a:spcBef>
              <a:defRPr/>
            </a:pPr>
            <a:endParaRPr lang="en-US" sz="2000" kern="100" spc="0">
              <a:solidFill>
                <a:schemeClr val="accent4">
                  <a:lumMod val="20000"/>
                  <a:lumOff val="80000"/>
                </a:schemeClr>
              </a:solidFill>
              <a:ea typeface="Aptos" panose="020B0004020202020204" pitchFamily="34" charset="0"/>
              <a:cs typeface="Calibri" panose="020F0502020204030204" pitchFamily="34" charset="0"/>
            </a:endParaRPr>
          </a:p>
          <a:p>
            <a:pPr>
              <a:lnSpc>
                <a:spcPct val="100000"/>
              </a:lnSpc>
              <a:spcBef>
                <a:spcPts val="0"/>
              </a:spcBef>
              <a:defRPr/>
            </a:pPr>
            <a:endPar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panose="020F0502020204030204" pitchFamily="34" charset="0"/>
            </a:endParaRPr>
          </a:p>
          <a:p>
            <a:pPr marL="0" indent="0">
              <a:lnSpc>
                <a:spcPct val="100000"/>
              </a:lnSpc>
              <a:spcBef>
                <a:spcPts val="0"/>
              </a:spcBef>
              <a:buNone/>
              <a:defRPr/>
            </a:pPr>
            <a:r>
              <a:rPr lang="en-US" sz="2000" kern="100" spc="0">
                <a:solidFill>
                  <a:schemeClr val="accent4">
                    <a:lumMod val="20000"/>
                    <a:lumOff val="80000"/>
                  </a:schemeClr>
                </a:solidFill>
                <a:ea typeface="Aptos" panose="020B0004020202020204" pitchFamily="34" charset="0"/>
                <a:cs typeface="Calibri"/>
              </a:rPr>
              <a:t>Physical Health Providers:</a:t>
            </a:r>
          </a:p>
          <a:p>
            <a:pPr>
              <a:lnSpc>
                <a:spcPct val="100000"/>
              </a:lnSpc>
              <a:spcBef>
                <a:spcPts val="0"/>
              </a:spcBef>
              <a:defRP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Look for future communications on contracting</a:t>
            </a:r>
          </a:p>
          <a:p>
            <a:pPr>
              <a:lnSpc>
                <a:spcPct val="100000"/>
              </a:lnSpc>
              <a:spcBef>
                <a:spcPts val="0"/>
              </a:spcBef>
              <a:defRPr/>
            </a:pPr>
            <a:r>
              <a:rPr lang="en-US" sz="2000" kern="100" spc="0">
                <a:solidFill>
                  <a:schemeClr val="accent4">
                    <a:lumMod val="20000"/>
                    <a:lumOff val="80000"/>
                  </a:schemeClr>
                </a:solidFill>
                <a:ea typeface="Aptos" panose="020B0004020202020204" pitchFamily="34" charset="0"/>
                <a:cs typeface="Calibri"/>
              </a:rPr>
              <a:t>Review the Practice Assessment Tool and provide input to share with HCPF</a:t>
            </a:r>
          </a:p>
          <a:p>
            <a:pPr>
              <a:lnSpc>
                <a:spcPct val="100000"/>
              </a:lnSpc>
              <a:spcBef>
                <a:spcPts val="0"/>
              </a:spcBef>
              <a:defRPr/>
            </a:pPr>
            <a:r>
              <a:rPr lang="en-US" sz="2000" kern="100" spc="0">
                <a:solidFill>
                  <a:schemeClr val="accent4">
                    <a:lumMod val="20000"/>
                    <a:lumOff val="80000"/>
                  </a:schemeClr>
                </a:solidFill>
                <a:ea typeface="Aptos" panose="020B0004020202020204" pitchFamily="34" charset="0"/>
                <a:cs typeface="Calibri"/>
              </a:rPr>
              <a:t>Reach out to your Practice Transformation Coach with any questions </a:t>
            </a:r>
          </a:p>
          <a:p>
            <a:pPr>
              <a:lnSpc>
                <a:spcPct val="100000"/>
              </a:lnSpc>
              <a:spcBef>
                <a:spcPts val="0"/>
              </a:spcBef>
              <a:defRPr/>
            </a:pPr>
            <a:endPar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panose="020F0502020204030204" pitchFamily="34" charset="0"/>
            </a:endParaRPr>
          </a:p>
          <a:p>
            <a:pPr>
              <a:lnSpc>
                <a:spcPct val="100000"/>
              </a:lnSpc>
              <a:spcBef>
                <a:spcPts val="0"/>
              </a:spcBef>
              <a:defRPr/>
            </a:pPr>
            <a:endParaRPr lang="en-US" sz="2000" kern="100" spc="0">
              <a:solidFill>
                <a:schemeClr val="accent4">
                  <a:lumMod val="20000"/>
                  <a:lumOff val="80000"/>
                </a:schemeClr>
              </a:solidFill>
              <a:ea typeface="Aptos" panose="020B0004020202020204" pitchFamily="34" charset="0"/>
              <a:cs typeface="Calibri" panose="020F0502020204030204" pitchFamily="34" charset="0"/>
            </a:endParaRPr>
          </a:p>
          <a:p>
            <a:pPr marL="0" indent="0">
              <a:lnSpc>
                <a:spcPct val="100000"/>
              </a:lnSpc>
              <a:spcBef>
                <a:spcPts val="0"/>
              </a:spcBef>
              <a:buNone/>
              <a:defRP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All Providers and Memb</a:t>
            </a:r>
            <a:r>
              <a:rPr lang="en-US" sz="2000" kern="100" spc="0">
                <a:solidFill>
                  <a:schemeClr val="accent4">
                    <a:lumMod val="20000"/>
                    <a:lumOff val="80000"/>
                  </a:schemeClr>
                </a:solidFill>
                <a:ea typeface="Aptos" panose="020B0004020202020204" pitchFamily="34" charset="0"/>
                <a:cs typeface="Calibri"/>
              </a:rPr>
              <a:t>ers:</a:t>
            </a:r>
          </a:p>
          <a:p>
            <a:pPr>
              <a:lnSpc>
                <a:spcPct val="100000"/>
              </a:lnSpc>
              <a:spcBef>
                <a:spcPts val="0"/>
              </a:spcBef>
              <a:defRP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Come to any of our regional meetings to lear</a:t>
            </a:r>
            <a:r>
              <a:rPr lang="en-US" sz="2000" kern="100" spc="0">
                <a:solidFill>
                  <a:schemeClr val="accent4">
                    <a:lumMod val="20000"/>
                    <a:lumOff val="80000"/>
                  </a:schemeClr>
                </a:solidFill>
                <a:ea typeface="Aptos" panose="020B0004020202020204" pitchFamily="34" charset="0"/>
                <a:cs typeface="Calibri"/>
              </a:rPr>
              <a:t>n more about Phase III programs activities</a:t>
            </a:r>
          </a:p>
          <a:p>
            <a:pPr>
              <a:lnSpc>
                <a:spcPct val="100000"/>
              </a:lnSpc>
              <a:spcBef>
                <a:spcPts val="0"/>
              </a:spcBef>
              <a:defRPr/>
            </a:pPr>
            <a:r>
              <a:rPr lang="en-US" sz="20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rPr>
              <a:t>Let us know if you want to meet in p</a:t>
            </a:r>
            <a:r>
              <a:rPr lang="en-US" sz="2000" kern="100" spc="0">
                <a:solidFill>
                  <a:schemeClr val="accent4">
                    <a:lumMod val="20000"/>
                    <a:lumOff val="80000"/>
                  </a:schemeClr>
                </a:solidFill>
                <a:ea typeface="Aptos" panose="020B0004020202020204" pitchFamily="34" charset="0"/>
                <a:cs typeface="Calibri"/>
              </a:rPr>
              <a:t>erson!</a:t>
            </a:r>
            <a:endParaRPr lang="en-US" sz="160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a:endParaRPr>
          </a:p>
          <a:p>
            <a:pPr lvl="1">
              <a:lnSpc>
                <a:spcPct val="100000"/>
              </a:lnSpc>
              <a:spcBef>
                <a:spcPts val="0"/>
              </a:spcBef>
              <a:defRPr/>
            </a:pPr>
            <a:endParaRPr lang="en-US" sz="2000" b="0" i="0" u="none" strike="noStrike" kern="100" cap="none" spc="0" normalizeH="0" baseline="0" noProof="0">
              <a:ln>
                <a:noFill/>
              </a:ln>
              <a:solidFill>
                <a:schemeClr val="accent4">
                  <a:lumMod val="20000"/>
                  <a:lumOff val="80000"/>
                </a:schemeClr>
              </a:solidFill>
              <a:effectLst/>
              <a:uLnTx/>
              <a:uFillTx/>
              <a:ea typeface="Aptos" panose="020B0004020202020204" pitchFamily="34" charset="0"/>
              <a:cs typeface="Calibri" panose="020F0502020204030204" pitchFamily="34" charset="0"/>
            </a:endParaRPr>
          </a:p>
          <a:p>
            <a:endParaRPr lang="en-US">
              <a:solidFill>
                <a:schemeClr val="accent4">
                  <a:lumMod val="20000"/>
                  <a:lumOff val="80000"/>
                </a:schemeClr>
              </a:solidFill>
            </a:endParaRPr>
          </a:p>
        </p:txBody>
      </p:sp>
      <p:sp>
        <p:nvSpPr>
          <p:cNvPr id="22" name="Slide Number Placeholder 21">
            <a:extLst>
              <a:ext uri="{FF2B5EF4-FFF2-40B4-BE49-F238E27FC236}">
                <a16:creationId xmlns:a16="http://schemas.microsoft.com/office/drawing/2014/main" id="{E5B940DA-7C22-48B7-C446-65BBA933090E}"/>
              </a:ext>
            </a:extLst>
          </p:cNvPr>
          <p:cNvSpPr>
            <a:spLocks noGrp="1"/>
          </p:cNvSpPr>
          <p:nvPr>
            <p:ph type="sldNum" sz="quarter" idx="4"/>
          </p:nvPr>
        </p:nvSpPr>
        <p:spPr/>
        <p:txBody>
          <a:bodyPr/>
          <a:lstStyle/>
          <a:p>
            <a:fld id="{AE208ADF-3ADD-483D-A721-14E3EEE2C135}" type="slidenum">
              <a:rPr lang="en-US" smtClean="0"/>
              <a:pPr/>
              <a:t>20</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24886F6A-1627-E196-4E64-3A55F3AF1B72}"/>
              </a:ext>
            </a:extLst>
          </p:cNvPr>
          <p:cNvPicPr>
            <a:picLocks noChangeAspect="1"/>
          </p:cNvPicPr>
          <p:nvPr/>
        </p:nvPicPr>
        <p:blipFill>
          <a:blip r:embed="rId2"/>
          <a:stretch>
            <a:fillRect/>
          </a:stretch>
        </p:blipFill>
        <p:spPr>
          <a:xfrm>
            <a:off x="-2813" y="6239288"/>
            <a:ext cx="1504836" cy="595915"/>
          </a:xfrm>
          <a:prstGeom prst="rect">
            <a:avLst/>
          </a:prstGeom>
        </p:spPr>
      </p:pic>
    </p:spTree>
    <p:extLst>
      <p:ext uri="{BB962C8B-B14F-4D97-AF65-F5344CB8AC3E}">
        <p14:creationId xmlns:p14="http://schemas.microsoft.com/office/powerpoint/2010/main" val="225143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87F8-9D0A-12B9-28AB-43CE35F58F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35EB7B-DAC4-5D51-A7C6-60267449890F}"/>
              </a:ext>
            </a:extLst>
          </p:cNvPr>
          <p:cNvSpPr>
            <a:spLocks noGrp="1"/>
          </p:cNvSpPr>
          <p:nvPr>
            <p:ph type="title"/>
          </p:nvPr>
        </p:nvSpPr>
        <p:spPr>
          <a:xfrm>
            <a:off x="838199" y="662427"/>
            <a:ext cx="4802109" cy="819738"/>
          </a:xfrm>
        </p:spPr>
        <p:txBody>
          <a:bodyPr>
            <a:normAutofit fontScale="90000"/>
          </a:bodyPr>
          <a:lstStyle/>
          <a:p>
            <a:r>
              <a:rPr lang="en-US" b="1"/>
              <a:t>Behavioral Health Contracting</a:t>
            </a:r>
          </a:p>
        </p:txBody>
      </p:sp>
      <p:pic>
        <p:nvPicPr>
          <p:cNvPr id="5" name="Picture 4" descr="A blue and green logo with a leaf&#10;&#10;AI-generated content may be incorrect.">
            <a:extLst>
              <a:ext uri="{FF2B5EF4-FFF2-40B4-BE49-F238E27FC236}">
                <a16:creationId xmlns:a16="http://schemas.microsoft.com/office/drawing/2014/main" id="{7B0A1B41-88D4-B185-8595-8C766795B01C}"/>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43CC8702-2315-D23A-104D-B8A9F6A16F36}"/>
              </a:ext>
            </a:extLst>
          </p:cNvPr>
          <p:cNvGrpSpPr/>
          <p:nvPr/>
        </p:nvGrpSpPr>
        <p:grpSpPr>
          <a:xfrm>
            <a:off x="335560" y="1918855"/>
            <a:ext cx="5638520" cy="1629690"/>
            <a:chOff x="-256217" y="2449297"/>
            <a:chExt cx="2704378" cy="940214"/>
          </a:xfrm>
        </p:grpSpPr>
        <p:sp>
          <p:nvSpPr>
            <p:cNvPr id="9" name="Rectangle 8">
              <a:extLst>
                <a:ext uri="{FF2B5EF4-FFF2-40B4-BE49-F238E27FC236}">
                  <a16:creationId xmlns:a16="http://schemas.microsoft.com/office/drawing/2014/main" id="{1AFDF906-81AC-AEC4-DAB7-73A49E677360}"/>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03ED630-D5B9-DF11-129A-36E8FD2A8CD0}"/>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US" sz="2000" dirty="0">
                  <a:solidFill>
                    <a:schemeClr val="accent4">
                      <a:lumMod val="20000"/>
                      <a:lumOff val="80000"/>
                    </a:schemeClr>
                  </a:solidFill>
                </a:rPr>
                <a:t>Can Be Found on </a:t>
              </a:r>
              <a:r>
                <a:rPr lang="en-US" sz="2000" dirty="0">
                  <a:hlinkClick r:id="rId4"/>
                </a:rPr>
                <a:t>https://www.northeasthealthpartners.org/</a:t>
              </a:r>
              <a:r>
                <a:rPr lang="en-US" sz="2000" dirty="0"/>
                <a:t> </a:t>
              </a:r>
              <a:r>
                <a:rPr lang="en-US" sz="2000" dirty="0">
                  <a:solidFill>
                    <a:schemeClr val="accent4">
                      <a:lumMod val="20000"/>
                      <a:lumOff val="80000"/>
                    </a:schemeClr>
                  </a:solidFill>
                </a:rPr>
                <a:t>under “Providers” </a:t>
              </a:r>
              <a:r>
                <a:rPr lang="en-US" sz="2000" dirty="0">
                  <a:solidFill>
                    <a:schemeClr val="accent4">
                      <a:lumMod val="20000"/>
                      <a:lumOff val="80000"/>
                    </a:schemeClr>
                  </a:solidFill>
                  <a:sym typeface="Wingdings" panose="05000000000000000000" pitchFamily="2" charset="2"/>
                </a:rPr>
                <a:t></a:t>
              </a:r>
              <a:r>
                <a:rPr lang="en-US" sz="2000" dirty="0">
                  <a:solidFill>
                    <a:schemeClr val="accent4">
                      <a:lumMod val="20000"/>
                      <a:lumOff val="80000"/>
                    </a:schemeClr>
                  </a:solidFill>
                </a:rPr>
                <a:t> “Join Our Network”</a:t>
              </a:r>
            </a:p>
            <a:p>
              <a:pPr lvl="0" algn="l" defTabSz="889000">
                <a:lnSpc>
                  <a:spcPct val="90000"/>
                </a:lnSpc>
                <a:spcBef>
                  <a:spcPct val="0"/>
                </a:spcBef>
                <a:spcAft>
                  <a:spcPct val="35000"/>
                </a:spcAft>
              </a:pPr>
              <a:endParaRPr lang="en-US" sz="2000" dirty="0"/>
            </a:p>
            <a:p>
              <a:pPr marL="342900" lvl="0" indent="-342900" algn="l" defTabSz="889000">
                <a:lnSpc>
                  <a:spcPct val="90000"/>
                </a:lnSpc>
                <a:spcBef>
                  <a:spcPct val="0"/>
                </a:spcBef>
                <a:spcAft>
                  <a:spcPct val="35000"/>
                </a:spcAft>
                <a:buFont typeface="Arial" panose="020B0604020202020204" pitchFamily="34" charset="0"/>
                <a:buChar char="•"/>
              </a:pPr>
              <a:r>
                <a:rPr lang="en-US" sz="2000" kern="1200" dirty="0">
                  <a:solidFill>
                    <a:schemeClr val="accent4">
                      <a:lumMod val="20000"/>
                      <a:lumOff val="80000"/>
                    </a:schemeClr>
                  </a:solidFill>
                </a:rPr>
                <a:t>Email </a:t>
              </a:r>
              <a:r>
                <a:rPr lang="en-US" sz="2000" kern="1200" dirty="0">
                  <a:hlinkClick r:id="rId5"/>
                </a:rPr>
                <a:t>NHPrae_bh_pr@uhc.com</a:t>
              </a:r>
              <a:r>
                <a:rPr lang="en-US" sz="2000" kern="1200" dirty="0"/>
                <a:t> </a:t>
              </a:r>
              <a:r>
                <a:rPr lang="en-US" sz="2000" kern="1200" dirty="0">
                  <a:solidFill>
                    <a:schemeClr val="accent4">
                      <a:lumMod val="20000"/>
                      <a:lumOff val="80000"/>
                    </a:schemeClr>
                  </a:solidFill>
                </a:rPr>
                <a:t>with any questions</a:t>
              </a:r>
            </a:p>
            <a:p>
              <a:pPr marL="342900" lvl="0" indent="-342900" algn="l" defTabSz="889000">
                <a:lnSpc>
                  <a:spcPct val="90000"/>
                </a:lnSpc>
                <a:spcBef>
                  <a:spcPct val="0"/>
                </a:spcBef>
                <a:spcAft>
                  <a:spcPct val="35000"/>
                </a:spcAft>
                <a:buFont typeface="Arial" panose="020B0604020202020204" pitchFamily="34" charset="0"/>
                <a:buChar char="•"/>
              </a:pPr>
              <a:endParaRPr lang="en-US" sz="2000" dirty="0">
                <a:solidFill>
                  <a:schemeClr val="accent4">
                    <a:lumMod val="20000"/>
                    <a:lumOff val="80000"/>
                  </a:schemeClr>
                </a:solidFill>
              </a:endParaRPr>
            </a:p>
            <a:p>
              <a:pPr marL="342900" indent="-342900" defTabSz="889000">
                <a:lnSpc>
                  <a:spcPct val="90000"/>
                </a:lnSpc>
                <a:spcBef>
                  <a:spcPct val="0"/>
                </a:spcBef>
                <a:spcAft>
                  <a:spcPct val="35000"/>
                </a:spcAft>
                <a:buFont typeface="Arial" panose="020B0604020202020204" pitchFamily="34" charset="0"/>
                <a:buChar char="•"/>
              </a:pPr>
              <a:r>
                <a:rPr lang="en-US" sz="2000" dirty="0">
                  <a:solidFill>
                    <a:schemeClr val="accent4">
                      <a:lumMod val="20000"/>
                      <a:lumOff val="80000"/>
                    </a:schemeClr>
                  </a:solidFill>
                </a:rPr>
                <a:t>Christopher Miller, RMHP Director or Provider Relations, at </a:t>
              </a:r>
              <a:r>
                <a:rPr lang="en-US" sz="2000" dirty="0">
                  <a:solidFill>
                    <a:schemeClr val="tx1"/>
                  </a:solidFill>
                </a:rPr>
                <a:t> </a:t>
              </a:r>
              <a:r>
                <a:rPr lang="en-US" sz="2000" dirty="0">
                  <a:hlinkClick r:id="rId6"/>
                </a:rPr>
                <a:t>Christopher_Miller@uhc.com</a:t>
              </a:r>
              <a:endParaRPr lang="en-US" sz="2000" dirty="0"/>
            </a:p>
            <a:p>
              <a:pPr marL="342900" lvl="0" indent="-342900" algn="l" defTabSz="889000">
                <a:lnSpc>
                  <a:spcPct val="90000"/>
                </a:lnSpc>
                <a:spcBef>
                  <a:spcPct val="0"/>
                </a:spcBef>
                <a:spcAft>
                  <a:spcPct val="35000"/>
                </a:spcAft>
                <a:buFont typeface="Arial" panose="020B0604020202020204" pitchFamily="34" charset="0"/>
                <a:buChar char="•"/>
              </a:pPr>
              <a:endParaRPr lang="en-US" sz="2000" kern="1200" dirty="0">
                <a:solidFill>
                  <a:schemeClr val="tx2"/>
                </a:solidFill>
              </a:endParaRPr>
            </a:p>
          </p:txBody>
        </p:sp>
      </p:grpSp>
      <p:pic>
        <p:nvPicPr>
          <p:cNvPr id="6" name="Picture 5">
            <a:extLst>
              <a:ext uri="{FF2B5EF4-FFF2-40B4-BE49-F238E27FC236}">
                <a16:creationId xmlns:a16="http://schemas.microsoft.com/office/drawing/2014/main" id="{A4FAB3ED-94CB-E3FF-BFE0-B61C58DAE207}"/>
              </a:ext>
            </a:extLst>
          </p:cNvPr>
          <p:cNvPicPr>
            <a:picLocks noChangeAspect="1"/>
          </p:cNvPicPr>
          <p:nvPr/>
        </p:nvPicPr>
        <p:blipFill>
          <a:blip r:embed="rId7"/>
          <a:stretch>
            <a:fillRect/>
          </a:stretch>
        </p:blipFill>
        <p:spPr>
          <a:xfrm>
            <a:off x="6655268" y="523240"/>
            <a:ext cx="4477610" cy="5811520"/>
          </a:xfrm>
          <a:prstGeom prst="rect">
            <a:avLst/>
          </a:prstGeom>
        </p:spPr>
      </p:pic>
    </p:spTree>
    <p:extLst>
      <p:ext uri="{BB962C8B-B14F-4D97-AF65-F5344CB8AC3E}">
        <p14:creationId xmlns:p14="http://schemas.microsoft.com/office/powerpoint/2010/main" val="2728369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29EB-CAEE-F857-0C87-9DAD48FFC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BBF0B-5FBB-BDBB-E290-5391616A0EC2}"/>
              </a:ext>
            </a:extLst>
          </p:cNvPr>
          <p:cNvSpPr>
            <a:spLocks noGrp="1"/>
          </p:cNvSpPr>
          <p:nvPr>
            <p:ph type="title"/>
          </p:nvPr>
        </p:nvSpPr>
        <p:spPr/>
        <p:txBody>
          <a:bodyPr/>
          <a:lstStyle/>
          <a:p>
            <a:r>
              <a:rPr lang="en-US" b="1"/>
              <a:t>Contact NHP</a:t>
            </a:r>
          </a:p>
        </p:txBody>
      </p:sp>
      <p:sp>
        <p:nvSpPr>
          <p:cNvPr id="3" name="Content Placeholder 2">
            <a:extLst>
              <a:ext uri="{FF2B5EF4-FFF2-40B4-BE49-F238E27FC236}">
                <a16:creationId xmlns:a16="http://schemas.microsoft.com/office/drawing/2014/main" id="{1ECD9E37-CB8D-D03D-0AEE-A0342EE38050}"/>
              </a:ext>
            </a:extLst>
          </p:cNvPr>
          <p:cNvSpPr>
            <a:spLocks noGrp="1"/>
          </p:cNvSpPr>
          <p:nvPr>
            <p:ph idx="1"/>
          </p:nvPr>
        </p:nvSpPr>
        <p:spPr>
          <a:xfrm>
            <a:off x="4602480" y="427228"/>
            <a:ext cx="7589520" cy="4300220"/>
          </a:xfrm>
        </p:spPr>
        <p:txBody>
          <a:bodyPr>
            <a:normAutofit lnSpcReduction="10000"/>
          </a:bodyPr>
          <a:lstStyle/>
          <a:p>
            <a:pPr marL="342900" indent="-342900">
              <a:buFont typeface="Arial" panose="020B0604020202020204" pitchFamily="34" charset="0"/>
              <a:buChar char="•"/>
            </a:pPr>
            <a:r>
              <a:rPr lang="en-US" sz="1800" dirty="0">
                <a:solidFill>
                  <a:schemeClr val="tx1">
                    <a:alpha val="85000"/>
                  </a:schemeClr>
                </a:solidFill>
              </a:rPr>
              <a:t>Kari Snelson, CEO: </a:t>
            </a:r>
            <a:r>
              <a:rPr lang="en-US" sz="1800" dirty="0">
                <a:hlinkClick r:id="rId2"/>
              </a:rPr>
              <a:t>kari@nhpllc.org</a:t>
            </a:r>
            <a:endParaRPr lang="en-US" sz="1800" dirty="0"/>
          </a:p>
          <a:p>
            <a:pPr marL="342900" indent="-342900">
              <a:buFont typeface="Arial" panose="020B0604020202020204" pitchFamily="34" charset="0"/>
              <a:buChar char="•"/>
            </a:pPr>
            <a:r>
              <a:rPr lang="en-US" sz="1800" dirty="0">
                <a:solidFill>
                  <a:schemeClr val="accent4">
                    <a:lumMod val="20000"/>
                    <a:lumOff val="80000"/>
                    <a:alpha val="85000"/>
                  </a:schemeClr>
                </a:solidFill>
              </a:rPr>
              <a:t>Dr. Brian Robertson, COO</a:t>
            </a:r>
            <a:r>
              <a:rPr lang="en-US" sz="1800" dirty="0">
                <a:solidFill>
                  <a:schemeClr val="tx1">
                    <a:alpha val="85000"/>
                  </a:schemeClr>
                </a:solidFill>
              </a:rPr>
              <a:t>: </a:t>
            </a:r>
            <a:r>
              <a:rPr lang="en-US" sz="1800" dirty="0">
                <a:hlinkClick r:id="rId3"/>
              </a:rPr>
              <a:t>brian@nhpllc.org</a:t>
            </a:r>
            <a:endParaRPr lang="en-US" sz="1800" dirty="0"/>
          </a:p>
          <a:p>
            <a:pPr marL="342900" indent="-342900">
              <a:buFont typeface="Arial" panose="020B0604020202020204" pitchFamily="34" charset="0"/>
              <a:buChar char="•"/>
            </a:pPr>
            <a:r>
              <a:rPr lang="en-US" sz="1800" dirty="0">
                <a:solidFill>
                  <a:schemeClr val="accent4">
                    <a:lumMod val="20000"/>
                    <a:lumOff val="80000"/>
                    <a:alpha val="85000"/>
                  </a:schemeClr>
                </a:solidFill>
              </a:rPr>
              <a:t>Jen Hale-Coulson, </a:t>
            </a:r>
            <a:r>
              <a:rPr lang="en-US" sz="1800" dirty="0" err="1">
                <a:solidFill>
                  <a:schemeClr val="accent4">
                    <a:lumMod val="20000"/>
                    <a:lumOff val="80000"/>
                    <a:alpha val="85000"/>
                  </a:schemeClr>
                </a:solidFill>
              </a:rPr>
              <a:t>CoCO</a:t>
            </a:r>
            <a:r>
              <a:rPr lang="en-US" sz="1800" dirty="0">
                <a:solidFill>
                  <a:schemeClr val="accent4">
                    <a:lumMod val="20000"/>
                    <a:lumOff val="80000"/>
                    <a:alpha val="85000"/>
                  </a:schemeClr>
                </a:solidFill>
              </a:rPr>
              <a:t>:</a:t>
            </a:r>
            <a:r>
              <a:rPr lang="en-US" sz="1800" dirty="0">
                <a:solidFill>
                  <a:schemeClr val="tx1">
                    <a:alpha val="85000"/>
                  </a:schemeClr>
                </a:solidFill>
              </a:rPr>
              <a:t> </a:t>
            </a:r>
            <a:r>
              <a:rPr lang="en-US" sz="1800" dirty="0">
                <a:hlinkClick r:id="rId4"/>
              </a:rPr>
              <a:t>jennifer@nhpllc.org</a:t>
            </a:r>
            <a:endParaRPr lang="en-US" sz="1800" dirty="0"/>
          </a:p>
          <a:p>
            <a:pPr marL="342900" indent="-342900">
              <a:buFont typeface="Arial" panose="020B0604020202020204" pitchFamily="34" charset="0"/>
              <a:buChar char="•"/>
            </a:pPr>
            <a:r>
              <a:rPr lang="en-US" sz="1800" dirty="0">
                <a:solidFill>
                  <a:schemeClr val="accent4">
                    <a:lumMod val="40000"/>
                    <a:lumOff val="60000"/>
                  </a:schemeClr>
                </a:solidFill>
              </a:rPr>
              <a:t>Raina Ali, Community Relations Manager:  </a:t>
            </a:r>
            <a:r>
              <a:rPr lang="en-US" sz="1800" dirty="0">
                <a:hlinkClick r:id="rId5"/>
              </a:rPr>
              <a:t>raina@nhpllc.org</a:t>
            </a:r>
            <a:endParaRPr lang="en-US" sz="1800" dirty="0"/>
          </a:p>
          <a:p>
            <a:pPr marL="914400" lvl="2"/>
            <a:r>
              <a:rPr lang="en-US" sz="1400" dirty="0">
                <a:solidFill>
                  <a:schemeClr val="tx1">
                    <a:alpha val="85000"/>
                  </a:schemeClr>
                </a:solidFill>
              </a:rPr>
              <a:t>970-909-4318</a:t>
            </a:r>
          </a:p>
          <a:p>
            <a:pPr marL="342900" indent="-342900">
              <a:buFont typeface="Arial" panose="020B0604020202020204" pitchFamily="34" charset="0"/>
              <a:buChar char="•"/>
            </a:pPr>
            <a:r>
              <a:rPr lang="en-US" sz="1800" dirty="0">
                <a:solidFill>
                  <a:schemeClr val="accent4">
                    <a:lumMod val="20000"/>
                    <a:lumOff val="80000"/>
                    <a:alpha val="85000"/>
                  </a:schemeClr>
                </a:solidFill>
              </a:rPr>
              <a:t>Phase III Questions</a:t>
            </a:r>
            <a:r>
              <a:rPr lang="en-US" sz="1800" dirty="0">
                <a:solidFill>
                  <a:schemeClr val="tx1">
                    <a:alpha val="85000"/>
                  </a:schemeClr>
                </a:solidFill>
              </a:rPr>
              <a:t>: </a:t>
            </a:r>
            <a:r>
              <a:rPr lang="en-US" sz="1800" dirty="0">
                <a:hlinkClick r:id="rId6"/>
              </a:rPr>
              <a:t>nhpphase3@nhpllc.org</a:t>
            </a:r>
            <a:endParaRPr lang="en-US" sz="1800" dirty="0"/>
          </a:p>
          <a:p>
            <a:pPr marL="342900" indent="-342900">
              <a:buFont typeface="Arial" panose="020B0604020202020204" pitchFamily="34" charset="0"/>
              <a:buChar char="•"/>
            </a:pPr>
            <a:r>
              <a:rPr lang="en-US" sz="1800" dirty="0">
                <a:solidFill>
                  <a:schemeClr val="accent4">
                    <a:lumMod val="20000"/>
                    <a:lumOff val="80000"/>
                    <a:alpha val="85000"/>
                  </a:schemeClr>
                </a:solidFill>
              </a:rPr>
              <a:t>Behavioral Health Contracting</a:t>
            </a:r>
            <a:r>
              <a:rPr lang="en-US" sz="1800" dirty="0">
                <a:solidFill>
                  <a:schemeClr val="accent3">
                    <a:lumMod val="20000"/>
                    <a:lumOff val="80000"/>
                  </a:schemeClr>
                </a:solidFill>
              </a:rPr>
              <a:t>:</a:t>
            </a:r>
          </a:p>
          <a:p>
            <a:pPr marL="914400" lvl="2"/>
            <a:r>
              <a:rPr lang="en-US" sz="1400" dirty="0">
                <a:hlinkClick r:id="rId7"/>
              </a:rPr>
              <a:t>NHPrae_bh_pr@uhc.com</a:t>
            </a:r>
            <a:endParaRPr lang="en-US" sz="1400" dirty="0"/>
          </a:p>
          <a:p>
            <a:pPr marL="914400" lvl="2"/>
            <a:r>
              <a:rPr lang="en-US" sz="1400" dirty="0">
                <a:solidFill>
                  <a:schemeClr val="accent4">
                    <a:lumMod val="20000"/>
                    <a:lumOff val="80000"/>
                    <a:alpha val="85000"/>
                  </a:schemeClr>
                </a:solidFill>
              </a:rPr>
              <a:t>Christopher Miller, Dir. of Provider Relations </a:t>
            </a:r>
            <a:r>
              <a:rPr lang="en-US" sz="1400" dirty="0">
                <a:hlinkClick r:id="rId8"/>
              </a:rPr>
              <a:t>Christopher_Miller@uhc.com</a:t>
            </a:r>
            <a:endParaRPr lang="en-US" sz="1400" dirty="0"/>
          </a:p>
          <a:p>
            <a:pPr marL="342900" indent="-342900">
              <a:buFont typeface="Arial" panose="020B0604020202020204" pitchFamily="34" charset="0"/>
              <a:buChar char="•"/>
            </a:pPr>
            <a:r>
              <a:rPr lang="en-US" sz="1800" dirty="0">
                <a:solidFill>
                  <a:schemeClr val="accent4">
                    <a:lumMod val="20000"/>
                    <a:lumOff val="80000"/>
                    <a:alpha val="85000"/>
                  </a:schemeClr>
                </a:solidFill>
              </a:rPr>
              <a:t>Physical Health Contracting:  </a:t>
            </a:r>
          </a:p>
          <a:p>
            <a:pPr marL="617220" lvl="1" indent="-342900">
              <a:buFont typeface="Arial" panose="020B0604020202020204" pitchFamily="34" charset="0"/>
              <a:buChar char="•"/>
            </a:pPr>
            <a:r>
              <a:rPr lang="en-US" sz="1400" b="0" dirty="0">
                <a:solidFill>
                  <a:schemeClr val="accent4">
                    <a:lumMod val="20000"/>
                    <a:lumOff val="80000"/>
                    <a:alpha val="85000"/>
                  </a:schemeClr>
                </a:solidFill>
              </a:rPr>
              <a:t>Alma Mejorado, Provider Network Consultant, </a:t>
            </a:r>
            <a:r>
              <a:rPr lang="en-US" sz="1400" b="0" dirty="0">
                <a:solidFill>
                  <a:schemeClr val="accent4">
                    <a:lumMod val="20000"/>
                    <a:lumOff val="80000"/>
                    <a:alpha val="85000"/>
                  </a:schemeClr>
                </a:solidFill>
                <a:hlinkClick r:id="rId9"/>
              </a:rPr>
              <a:t>alma@nhpllc.org</a:t>
            </a:r>
            <a:endParaRPr lang="en-US" sz="1400" b="0" dirty="0">
              <a:solidFill>
                <a:schemeClr val="accent4">
                  <a:lumMod val="20000"/>
                  <a:lumOff val="80000"/>
                  <a:alpha val="85000"/>
                </a:schemeClr>
              </a:solidFill>
            </a:endParaRPr>
          </a:p>
          <a:p>
            <a:endParaRPr lang="en-US" sz="1800" dirty="0"/>
          </a:p>
          <a:p>
            <a:endParaRPr lang="en-US" sz="1800" dirty="0"/>
          </a:p>
        </p:txBody>
      </p:sp>
      <p:pic>
        <p:nvPicPr>
          <p:cNvPr id="9" name="Picture Placeholder 8">
            <a:extLst>
              <a:ext uri="{FF2B5EF4-FFF2-40B4-BE49-F238E27FC236}">
                <a16:creationId xmlns:a16="http://schemas.microsoft.com/office/drawing/2014/main" id="{6E18D140-DCAA-23AE-4086-AC79293C425C}"/>
              </a:ext>
            </a:extLst>
          </p:cNvPr>
          <p:cNvPicPr>
            <a:picLocks noGrp="1" noChangeAspect="1"/>
          </p:cNvPicPr>
          <p:nvPr>
            <p:ph type="pic" sz="quarter" idx="13"/>
          </p:nvPr>
        </p:nvPicPr>
        <p:blipFill>
          <a:blip r:embed="rId10"/>
          <a:srcRect l="13929" r="13929"/>
          <a:stretch/>
        </p:blipFill>
        <p:spPr>
          <a:xfrm>
            <a:off x="673176" y="4280662"/>
            <a:ext cx="2606040" cy="2075688"/>
          </a:xfrm>
        </p:spPr>
      </p:pic>
      <p:pic>
        <p:nvPicPr>
          <p:cNvPr id="11" name="Picture Placeholder 10">
            <a:extLst>
              <a:ext uri="{FF2B5EF4-FFF2-40B4-BE49-F238E27FC236}">
                <a16:creationId xmlns:a16="http://schemas.microsoft.com/office/drawing/2014/main" id="{38CC05B7-D0F9-EA37-D778-4D592B8CBFB2}"/>
              </a:ext>
            </a:extLst>
          </p:cNvPr>
          <p:cNvPicPr>
            <a:picLocks noGrp="1" noChangeAspect="1"/>
          </p:cNvPicPr>
          <p:nvPr>
            <p:ph type="pic" sz="quarter" idx="15"/>
          </p:nvPr>
        </p:nvPicPr>
        <p:blipFill>
          <a:blip r:embed="rId11"/>
          <a:srcRect l="8270" r="8270"/>
          <a:stretch/>
        </p:blipFill>
        <p:spPr>
          <a:xfrm>
            <a:off x="3405615" y="4280662"/>
            <a:ext cx="2606040" cy="2075688"/>
          </a:xfrm>
        </p:spPr>
      </p:pic>
      <p:pic>
        <p:nvPicPr>
          <p:cNvPr id="13" name="Picture Placeholder 12">
            <a:extLst>
              <a:ext uri="{FF2B5EF4-FFF2-40B4-BE49-F238E27FC236}">
                <a16:creationId xmlns:a16="http://schemas.microsoft.com/office/drawing/2014/main" id="{91C2554F-924D-1F9E-837A-6F7C05A85C99}"/>
              </a:ext>
            </a:extLst>
          </p:cNvPr>
          <p:cNvPicPr>
            <a:picLocks noGrp="1" noChangeAspect="1"/>
          </p:cNvPicPr>
          <p:nvPr>
            <p:ph type="pic" sz="quarter" idx="16"/>
          </p:nvPr>
        </p:nvPicPr>
        <p:blipFill>
          <a:blip r:embed="rId12"/>
          <a:srcRect l="14683" r="14683"/>
          <a:stretch/>
        </p:blipFill>
        <p:spPr>
          <a:xfrm>
            <a:off x="6138054" y="4280662"/>
            <a:ext cx="2606040" cy="2075688"/>
          </a:xfrm>
        </p:spPr>
      </p:pic>
      <p:pic>
        <p:nvPicPr>
          <p:cNvPr id="15" name="Picture Placeholder 14">
            <a:extLst>
              <a:ext uri="{FF2B5EF4-FFF2-40B4-BE49-F238E27FC236}">
                <a16:creationId xmlns:a16="http://schemas.microsoft.com/office/drawing/2014/main" id="{35F95C32-0A4B-BB22-9019-764D5C8A8997}"/>
              </a:ext>
            </a:extLst>
          </p:cNvPr>
          <p:cNvPicPr>
            <a:picLocks noGrp="1" noChangeAspect="1"/>
          </p:cNvPicPr>
          <p:nvPr>
            <p:ph type="pic" sz="quarter" idx="14"/>
          </p:nvPr>
        </p:nvPicPr>
        <p:blipFill>
          <a:blip r:embed="rId13"/>
          <a:srcRect l="7491" r="7491"/>
          <a:stretch/>
        </p:blipFill>
        <p:spPr>
          <a:xfrm>
            <a:off x="8870493" y="4280662"/>
            <a:ext cx="2606040" cy="2075688"/>
          </a:xfrm>
        </p:spPr>
      </p:pic>
      <p:sp>
        <p:nvSpPr>
          <p:cNvPr id="76" name="Slide Number Placeholder 75">
            <a:extLst>
              <a:ext uri="{FF2B5EF4-FFF2-40B4-BE49-F238E27FC236}">
                <a16:creationId xmlns:a16="http://schemas.microsoft.com/office/drawing/2014/main" id="{7DACDAC1-FD79-09DD-D25B-BFD58FE2F87E}"/>
              </a:ext>
            </a:extLst>
          </p:cNvPr>
          <p:cNvSpPr>
            <a:spLocks noGrp="1"/>
          </p:cNvSpPr>
          <p:nvPr>
            <p:ph type="sldNum" sz="quarter" idx="4"/>
          </p:nvPr>
        </p:nvSpPr>
        <p:spPr/>
        <p:txBody>
          <a:bodyPr/>
          <a:lstStyle/>
          <a:p>
            <a:fld id="{AE208ADF-3ADD-483D-A721-14E3EEE2C135}" type="slidenum">
              <a:rPr lang="en-US" smtClean="0"/>
              <a:pPr/>
              <a:t>22</a:t>
            </a:fld>
            <a:endParaRPr lang="en-US"/>
          </a:p>
        </p:txBody>
      </p:sp>
      <p:pic>
        <p:nvPicPr>
          <p:cNvPr id="5" name="Picture 4" descr="A blue and green logo with a leaf&#10;&#10;AI-generated content may be incorrect.">
            <a:extLst>
              <a:ext uri="{FF2B5EF4-FFF2-40B4-BE49-F238E27FC236}">
                <a16:creationId xmlns:a16="http://schemas.microsoft.com/office/drawing/2014/main" id="{DDB6C6AD-DB20-82B8-3BC5-E55A1C097002}"/>
              </a:ext>
            </a:extLst>
          </p:cNvPr>
          <p:cNvPicPr>
            <a:picLocks noChangeAspect="1"/>
          </p:cNvPicPr>
          <p:nvPr/>
        </p:nvPicPr>
        <p:blipFill>
          <a:blip r:embed="rId14"/>
          <a:stretch>
            <a:fillRect/>
          </a:stretch>
        </p:blipFill>
        <p:spPr>
          <a:xfrm>
            <a:off x="0" y="6262085"/>
            <a:ext cx="1504836" cy="595915"/>
          </a:xfrm>
          <a:prstGeom prst="rect">
            <a:avLst/>
          </a:prstGeom>
        </p:spPr>
      </p:pic>
    </p:spTree>
    <p:extLst>
      <p:ext uri="{BB962C8B-B14F-4D97-AF65-F5344CB8AC3E}">
        <p14:creationId xmlns:p14="http://schemas.microsoft.com/office/powerpoint/2010/main" val="3008116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a:solidFill>
                  <a:schemeClr val="accent6"/>
                </a:solidFill>
              </a:rPr>
              <a:t>Questions?</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BD3F7967-21CD-4D4E-A475-5040D50F9B40}"/>
              </a:ext>
            </a:extLst>
          </p:cNvPr>
          <p:cNvSpPr>
            <a:spLocks noGrp="1"/>
          </p:cNvSpPr>
          <p:nvPr>
            <p:ph idx="1"/>
          </p:nvPr>
        </p:nvSpPr>
        <p:spPr>
          <a:xfrm>
            <a:off x="584715" y="2757609"/>
            <a:ext cx="3990333" cy="3758268"/>
          </a:xfrm>
        </p:spPr>
        <p:txBody>
          <a:bodyPr/>
          <a:lstStyle/>
          <a:p>
            <a:pPr algn="l"/>
            <a:r>
              <a:rPr lang="en-US">
                <a:solidFill>
                  <a:schemeClr val="tx1">
                    <a:alpha val="85000"/>
                  </a:schemeClr>
                </a:solidFill>
              </a:rPr>
              <a:t>Northeast Health Partners</a:t>
            </a:r>
          </a:p>
          <a:p>
            <a:pPr algn="l"/>
            <a:r>
              <a:rPr lang="en-US">
                <a:solidFill>
                  <a:schemeClr val="tx1">
                    <a:alpha val="85000"/>
                  </a:schemeClr>
                </a:solidFill>
              </a:rPr>
              <a:t>Nhpphase3@nhpllc.org</a:t>
            </a:r>
          </a:p>
          <a:p>
            <a:pPr algn="l"/>
            <a:r>
              <a:rPr lang="en-US" u="sng">
                <a:solidFill>
                  <a:schemeClr val="tx1">
                    <a:alpha val="85000"/>
                  </a:schemeClr>
                </a:solidFill>
              </a:rPr>
              <a:t>Northeasthealthpartners.org </a:t>
            </a:r>
          </a:p>
        </p:txBody>
      </p:sp>
      <p:pic>
        <p:nvPicPr>
          <p:cNvPr id="16" name="Picture Placeholder 5">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2"/>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24</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239BF693-D97A-8E04-6163-C1E446329467}"/>
              </a:ext>
            </a:extLst>
          </p:cNvPr>
          <p:cNvPicPr>
            <a:picLocks noChangeAspect="1"/>
          </p:cNvPicPr>
          <p:nvPr/>
        </p:nvPicPr>
        <p:blipFill>
          <a:blip r:embed="rId3"/>
          <a:stretch>
            <a:fillRect/>
          </a:stretch>
        </p:blipFill>
        <p:spPr>
          <a:xfrm>
            <a:off x="0" y="6217920"/>
            <a:ext cx="1504836" cy="595915"/>
          </a:xfrm>
          <a:prstGeom prst="rect">
            <a:avLst/>
          </a:prstGeom>
        </p:spPr>
      </p:pic>
      <p:pic>
        <p:nvPicPr>
          <p:cNvPr id="5" name="Graphic 4" descr="Person icon">
            <a:extLst>
              <a:ext uri="{FF2B5EF4-FFF2-40B4-BE49-F238E27FC236}">
                <a16:creationId xmlns:a16="http://schemas.microsoft.com/office/drawing/2014/main" id="{018645BD-E177-495C-2C93-590E32846D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096" y="2862464"/>
            <a:ext cx="342900" cy="352425"/>
          </a:xfrm>
          <a:prstGeom prst="rect">
            <a:avLst/>
          </a:prstGeom>
        </p:spPr>
      </p:pic>
      <p:pic>
        <p:nvPicPr>
          <p:cNvPr id="6" name="Graphic 5" descr="Mail icon">
            <a:extLst>
              <a:ext uri="{FF2B5EF4-FFF2-40B4-BE49-F238E27FC236}">
                <a16:creationId xmlns:a16="http://schemas.microsoft.com/office/drawing/2014/main" id="{A7F40F50-41A5-9F15-657A-7E797A1801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8826" y="3429000"/>
            <a:ext cx="342900" cy="342900"/>
          </a:xfrm>
          <a:prstGeom prst="rect">
            <a:avLst/>
          </a:prstGeom>
        </p:spPr>
      </p:pic>
      <p:pic>
        <p:nvPicPr>
          <p:cNvPr id="8" name="Graphic 7" descr="Phone icon">
            <a:extLst>
              <a:ext uri="{FF2B5EF4-FFF2-40B4-BE49-F238E27FC236}">
                <a16:creationId xmlns:a16="http://schemas.microsoft.com/office/drawing/2014/main" id="{56715060-EC8C-71A7-7FF9-2AA074426C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1815" y="3963031"/>
            <a:ext cx="342900" cy="342900"/>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9B5EB-98F2-2685-FCF5-8CF30A3C0ABC}"/>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DE80B8E-0321-0F2D-0006-97E07C868ED9}"/>
              </a:ext>
            </a:extLst>
          </p:cNvPr>
          <p:cNvPicPr>
            <a:picLocks noGrp="1" noChangeAspect="1"/>
          </p:cNvPicPr>
          <p:nvPr>
            <p:ph type="pic" sz="quarter" idx="13"/>
          </p:nvPr>
        </p:nvPicPr>
        <p:blipFill>
          <a:blip r:embed="rId2"/>
          <a:srcRect t="17432" b="17432"/>
          <a:stretch/>
        </p:blipFill>
        <p:spPr/>
      </p:pic>
      <p:pic>
        <p:nvPicPr>
          <p:cNvPr id="4" name="Picture 3" descr="A blue and green logo with a leaf&#10;&#10;AI-generated content may be incorrect.">
            <a:extLst>
              <a:ext uri="{FF2B5EF4-FFF2-40B4-BE49-F238E27FC236}">
                <a16:creationId xmlns:a16="http://schemas.microsoft.com/office/drawing/2014/main" id="{C5D25D91-A1B3-FBA7-7E71-0B16D1ADB08F}"/>
              </a:ext>
            </a:extLst>
          </p:cNvPr>
          <p:cNvPicPr>
            <a:picLocks noChangeAspect="1"/>
          </p:cNvPicPr>
          <p:nvPr/>
        </p:nvPicPr>
        <p:blipFill>
          <a:blip r:embed="rId3"/>
          <a:stretch>
            <a:fillRect/>
          </a:stretch>
        </p:blipFill>
        <p:spPr>
          <a:xfrm>
            <a:off x="70302" y="6169008"/>
            <a:ext cx="1504836" cy="595915"/>
          </a:xfrm>
          <a:prstGeom prst="rect">
            <a:avLst/>
          </a:prstGeom>
        </p:spPr>
      </p:pic>
      <p:sp>
        <p:nvSpPr>
          <p:cNvPr id="3" name="Rectangle 2">
            <a:extLst>
              <a:ext uri="{FF2B5EF4-FFF2-40B4-BE49-F238E27FC236}">
                <a16:creationId xmlns:a16="http://schemas.microsoft.com/office/drawing/2014/main" id="{35B3479B-4B23-F50A-C547-E0ED6C0208E8}"/>
              </a:ext>
            </a:extLst>
          </p:cNvPr>
          <p:cNvSpPr/>
          <p:nvPr/>
        </p:nvSpPr>
        <p:spPr>
          <a:xfrm>
            <a:off x="7780323" y="5006223"/>
            <a:ext cx="2030136" cy="1559662"/>
          </a:xfrm>
          <a:prstGeom prst="rect">
            <a:avLst/>
          </a:prstGeom>
          <a:solidFill>
            <a:srgbClr val="081B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7634B-CA28-5DE0-73F6-975E871E898D}"/>
              </a:ext>
            </a:extLst>
          </p:cNvPr>
          <p:cNvSpPr>
            <a:spLocks noGrp="1"/>
          </p:cNvSpPr>
          <p:nvPr>
            <p:ph type="ctrTitle"/>
          </p:nvPr>
        </p:nvSpPr>
        <p:spPr>
          <a:xfrm>
            <a:off x="2658836" y="4959733"/>
            <a:ext cx="6874327" cy="1209275"/>
          </a:xfrm>
        </p:spPr>
        <p:txBody>
          <a:bodyPr>
            <a:normAutofit/>
          </a:bodyPr>
          <a:lstStyle/>
          <a:p>
            <a:pPr algn="ctr"/>
            <a:r>
              <a:rPr lang="en-US" sz="5400" b="1">
                <a:solidFill>
                  <a:schemeClr val="tx1">
                    <a:alpha val="75000"/>
                  </a:schemeClr>
                </a:solidFill>
              </a:rPr>
              <a:t>Meet the NHP Team</a:t>
            </a:r>
            <a:endParaRPr lang="en-US">
              <a:solidFill>
                <a:schemeClr val="tx1">
                  <a:alpha val="75000"/>
                </a:schemeClr>
              </a:solidFill>
            </a:endParaRPr>
          </a:p>
        </p:txBody>
      </p:sp>
    </p:spTree>
    <p:extLst>
      <p:ext uri="{BB962C8B-B14F-4D97-AF65-F5344CB8AC3E}">
        <p14:creationId xmlns:p14="http://schemas.microsoft.com/office/powerpoint/2010/main" val="134761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632E-9EDF-A028-308B-C397B3ABC4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ACDC28-08E4-79E2-6956-9CF2CD1B282D}"/>
              </a:ext>
            </a:extLst>
          </p:cNvPr>
          <p:cNvSpPr>
            <a:spLocks noGrp="1"/>
          </p:cNvSpPr>
          <p:nvPr>
            <p:ph type="title"/>
          </p:nvPr>
        </p:nvSpPr>
        <p:spPr/>
        <p:txBody>
          <a:bodyPr/>
          <a:lstStyle/>
          <a:p>
            <a:r>
              <a:rPr lang="en-US" b="1">
                <a:solidFill>
                  <a:schemeClr val="tx2"/>
                </a:solidFill>
              </a:rPr>
              <a:t> </a:t>
            </a:r>
            <a:r>
              <a:rPr lang="en-US" sz="4000" b="1">
                <a:solidFill>
                  <a:schemeClr val="tx2"/>
                </a:solidFill>
              </a:rPr>
              <a:t>NHP Team</a:t>
            </a:r>
            <a:r>
              <a:rPr lang="en-US" b="1">
                <a:solidFill>
                  <a:schemeClr val="tx2"/>
                </a:solidFill>
              </a:rPr>
              <a:t> members</a:t>
            </a:r>
          </a:p>
        </p:txBody>
      </p:sp>
      <p:pic>
        <p:nvPicPr>
          <p:cNvPr id="5" name="Picture 4" descr="A blue and green logo with a leaf&#10;&#10;AI-generated content may be incorrect.">
            <a:extLst>
              <a:ext uri="{FF2B5EF4-FFF2-40B4-BE49-F238E27FC236}">
                <a16:creationId xmlns:a16="http://schemas.microsoft.com/office/drawing/2014/main" id="{2579AEF9-685C-EBE4-4FBD-8F913323EA61}"/>
              </a:ext>
            </a:extLst>
          </p:cNvPr>
          <p:cNvPicPr>
            <a:picLocks noChangeAspect="1"/>
          </p:cNvPicPr>
          <p:nvPr/>
        </p:nvPicPr>
        <p:blipFill>
          <a:blip r:embed="rId2"/>
          <a:stretch>
            <a:fillRect/>
          </a:stretch>
        </p:blipFill>
        <p:spPr>
          <a:xfrm>
            <a:off x="0" y="6217920"/>
            <a:ext cx="1504836" cy="595915"/>
          </a:xfrm>
          <a:prstGeom prst="rect">
            <a:avLst/>
          </a:prstGeom>
        </p:spPr>
      </p:pic>
      <p:sp>
        <p:nvSpPr>
          <p:cNvPr id="18" name="Content Placeholder 6">
            <a:extLst>
              <a:ext uri="{FF2B5EF4-FFF2-40B4-BE49-F238E27FC236}">
                <a16:creationId xmlns:a16="http://schemas.microsoft.com/office/drawing/2014/main" id="{DE6A64ED-A7AE-E269-099B-D4FEBB72F21E}"/>
              </a:ext>
            </a:extLst>
          </p:cNvPr>
          <p:cNvSpPr txBox="1">
            <a:spLocks/>
          </p:cNvSpPr>
          <p:nvPr/>
        </p:nvSpPr>
        <p:spPr bwMode="white">
          <a:xfrm>
            <a:off x="968045" y="2849996"/>
            <a:ext cx="4628113" cy="17658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sp>
        <p:nvSpPr>
          <p:cNvPr id="19" name="Content Placeholder 6">
            <a:extLst>
              <a:ext uri="{FF2B5EF4-FFF2-40B4-BE49-F238E27FC236}">
                <a16:creationId xmlns:a16="http://schemas.microsoft.com/office/drawing/2014/main" id="{52565DCC-BC08-62AB-5974-AEFFE65FB07F}"/>
              </a:ext>
            </a:extLst>
          </p:cNvPr>
          <p:cNvSpPr txBox="1">
            <a:spLocks/>
          </p:cNvSpPr>
          <p:nvPr/>
        </p:nvSpPr>
        <p:spPr bwMode="white">
          <a:xfrm>
            <a:off x="616408" y="4734278"/>
            <a:ext cx="5331389" cy="17658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sp>
        <p:nvSpPr>
          <p:cNvPr id="22" name="Content Placeholder 6">
            <a:extLst>
              <a:ext uri="{FF2B5EF4-FFF2-40B4-BE49-F238E27FC236}">
                <a16:creationId xmlns:a16="http://schemas.microsoft.com/office/drawing/2014/main" id="{485840FB-75D1-F81F-365C-6EB3C21AE251}"/>
              </a:ext>
            </a:extLst>
          </p:cNvPr>
          <p:cNvSpPr txBox="1">
            <a:spLocks/>
          </p:cNvSpPr>
          <p:nvPr/>
        </p:nvSpPr>
        <p:spPr bwMode="white">
          <a:xfrm>
            <a:off x="7427880" y="2042869"/>
            <a:ext cx="4438569" cy="91242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sp>
        <p:nvSpPr>
          <p:cNvPr id="6" name="TextBox 5">
            <a:extLst>
              <a:ext uri="{FF2B5EF4-FFF2-40B4-BE49-F238E27FC236}">
                <a16:creationId xmlns:a16="http://schemas.microsoft.com/office/drawing/2014/main" id="{D05BC2BD-037A-20C1-88A1-615F9F280F2A}"/>
              </a:ext>
            </a:extLst>
          </p:cNvPr>
          <p:cNvSpPr txBox="1"/>
          <p:nvPr/>
        </p:nvSpPr>
        <p:spPr>
          <a:xfrm>
            <a:off x="897624" y="1750810"/>
            <a:ext cx="5050173" cy="15710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indent="-342900">
              <a:spcBef>
                <a:spcPts val="100"/>
              </a:spcBef>
              <a:buFont typeface="Arial" panose="020B0604020202020204" pitchFamily="34" charset="0"/>
              <a:buChar char="•"/>
            </a:pPr>
            <a:r>
              <a:rPr lang="en-US" sz="1900">
                <a:solidFill>
                  <a:schemeClr val="accent4">
                    <a:lumMod val="20000"/>
                    <a:lumOff val="80000"/>
                  </a:schemeClr>
                </a:solidFill>
              </a:rPr>
              <a:t>Kari Snelson, CEO</a:t>
            </a:r>
            <a:endParaRPr lang="en-US" sz="1900" kern="100">
              <a:solidFill>
                <a:schemeClr val="accent4">
                  <a:lumMod val="20000"/>
                  <a:lumOff val="80000"/>
                </a:schemeClr>
              </a:solidFill>
              <a:cs typeface="Calibri" panose="020F0502020204030204" pitchFamily="34" charset="0"/>
            </a:endParaRP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cs typeface="Calibri" panose="020F0502020204030204" pitchFamily="34" charset="0"/>
              </a:rPr>
              <a:t>Dr. Brian Robertson, COO</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cs typeface="Calibri" panose="020F0502020204030204" pitchFamily="34" charset="0"/>
              </a:rPr>
              <a:t>Jen Hale-Coulson, Chief of Clinical Operations (COCO)</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cs typeface="Calibri" panose="020F0502020204030204" pitchFamily="34" charset="0"/>
              </a:rPr>
              <a:t>Tom Grimmer, CFO</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cs typeface="Calibri" panose="020F0502020204030204" pitchFamily="34" charset="0"/>
              </a:rPr>
              <a:t>Wayne Watkins, CIO</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cs typeface="Calibri" panose="020F0502020204030204" pitchFamily="34" charset="0"/>
              </a:rPr>
              <a:t>Raina Ali, Community Relations Manager</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cs typeface="Calibri" panose="020F0502020204030204" pitchFamily="34" charset="0"/>
              </a:rPr>
              <a:t>Jennefer Rolf, Project Manager</a:t>
            </a:r>
            <a:endParaRPr lang="en-US" sz="1900">
              <a:solidFill>
                <a:schemeClr val="accent4">
                  <a:lumMod val="20000"/>
                  <a:lumOff val="80000"/>
                </a:schemeClr>
              </a:solidFill>
            </a:endParaRPr>
          </a:p>
        </p:txBody>
      </p:sp>
      <p:sp>
        <p:nvSpPr>
          <p:cNvPr id="7" name="TextBox 6">
            <a:extLst>
              <a:ext uri="{FF2B5EF4-FFF2-40B4-BE49-F238E27FC236}">
                <a16:creationId xmlns:a16="http://schemas.microsoft.com/office/drawing/2014/main" id="{F87DA149-D93D-02A5-04E2-DA1928FF4277}"/>
              </a:ext>
            </a:extLst>
          </p:cNvPr>
          <p:cNvSpPr txBox="1"/>
          <p:nvPr/>
        </p:nvSpPr>
        <p:spPr>
          <a:xfrm>
            <a:off x="6773601" y="1750809"/>
            <a:ext cx="5050173" cy="15710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342900" indent="-342900">
              <a:buFont typeface="Arial" panose="020B0604020202020204" pitchFamily="34" charset="0"/>
              <a:buChar char="•"/>
              <a:defRPr/>
            </a:pPr>
            <a:r>
              <a:rPr lang="en-US" sz="1900" kern="100">
                <a:solidFill>
                  <a:schemeClr val="accent4">
                    <a:lumMod val="20000"/>
                    <a:lumOff val="80000"/>
                  </a:schemeClr>
                </a:solidFill>
                <a:ea typeface="Aptos" panose="020B0004020202020204" pitchFamily="34" charset="0"/>
                <a:cs typeface="Calibri" panose="020F0502020204030204" pitchFamily="34" charset="0"/>
              </a:rPr>
              <a:t>Chantel Hawkins, Quality Manager</a:t>
            </a:r>
          </a:p>
          <a:p>
            <a:pPr marL="342900" indent="-342900">
              <a:buFont typeface="Arial" panose="020B0604020202020204" pitchFamily="34" charset="0"/>
              <a:buChar char="•"/>
              <a:defRPr/>
            </a:pPr>
            <a:endParaRPr lang="en-US" sz="1900" kern="100">
              <a:solidFill>
                <a:schemeClr val="accent4">
                  <a:lumMod val="20000"/>
                  <a:lumOff val="80000"/>
                </a:schemeClr>
              </a:solidFill>
              <a:ea typeface="Aptos" panose="020B0004020202020204" pitchFamily="34" charset="0"/>
              <a:cs typeface="Calibri" panose="020F0502020204030204" pitchFamily="34" charset="0"/>
            </a:endParaRPr>
          </a:p>
          <a:p>
            <a:pPr marL="342900" indent="-342900">
              <a:buFont typeface="Arial" panose="020B0604020202020204" pitchFamily="34" charset="0"/>
              <a:buChar char="•"/>
              <a:defRPr/>
            </a:pPr>
            <a:r>
              <a:rPr lang="en-US" sz="1900" kern="100">
                <a:solidFill>
                  <a:schemeClr val="accent4">
                    <a:lumMod val="20000"/>
                    <a:lumOff val="80000"/>
                  </a:schemeClr>
                </a:solidFill>
                <a:ea typeface="Aptos" panose="020B0004020202020204" pitchFamily="34" charset="0"/>
                <a:cs typeface="Calibri" panose="020F0502020204030204" pitchFamily="34" charset="0"/>
              </a:rPr>
              <a:t>Alee </a:t>
            </a:r>
            <a:r>
              <a:rPr lang="en-US" sz="1900" kern="100" err="1">
                <a:solidFill>
                  <a:schemeClr val="accent4">
                    <a:lumMod val="20000"/>
                    <a:lumOff val="80000"/>
                  </a:schemeClr>
                </a:solidFill>
                <a:ea typeface="Aptos" panose="020B0004020202020204" pitchFamily="34" charset="0"/>
                <a:cs typeface="Calibri" panose="020F0502020204030204" pitchFamily="34" charset="0"/>
              </a:rPr>
              <a:t>LaCalamito</a:t>
            </a:r>
            <a:r>
              <a:rPr lang="en-US" sz="1900" kern="100">
                <a:solidFill>
                  <a:schemeClr val="accent4">
                    <a:lumMod val="20000"/>
                    <a:lumOff val="80000"/>
                  </a:schemeClr>
                </a:solidFill>
                <a:ea typeface="Aptos" panose="020B0004020202020204" pitchFamily="34" charset="0"/>
                <a:cs typeface="Calibri" panose="020F0502020204030204" pitchFamily="34" charset="0"/>
              </a:rPr>
              <a:t>, Pop Health Manager</a:t>
            </a:r>
          </a:p>
          <a:p>
            <a:pPr marL="342900" indent="-342900">
              <a:spcBef>
                <a:spcPts val="100"/>
              </a:spcBef>
              <a:buFont typeface="Arial" panose="020B0604020202020204" pitchFamily="34" charset="0"/>
              <a:buChar char="•"/>
            </a:pPr>
            <a:endParaRPr lang="en-US" sz="1900">
              <a:solidFill>
                <a:schemeClr val="accent4">
                  <a:lumMod val="20000"/>
                  <a:lumOff val="80000"/>
                </a:schemeClr>
              </a:solidFill>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ea typeface="Aptos" panose="020B0004020202020204" pitchFamily="34" charset="0"/>
                <a:cs typeface="Calibri" panose="020F0502020204030204" pitchFamily="34" charset="0"/>
              </a:rPr>
              <a:t>Natasha Lawless, Contract Manager</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ea typeface="Aptos" panose="020B0004020202020204" pitchFamily="34" charset="0"/>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ea typeface="Aptos" panose="020B0004020202020204" pitchFamily="34" charset="0"/>
                <a:cs typeface="Calibri" panose="020F0502020204030204" pitchFamily="34" charset="0"/>
              </a:rPr>
              <a:t>Laura Cornell, Administrative Manager</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ea typeface="Aptos" panose="020B0004020202020204" pitchFamily="34" charset="0"/>
              <a:cs typeface="Calibri" panose="020F0502020204030204" pitchFamily="34" charset="0"/>
            </a:endParaRPr>
          </a:p>
          <a:p>
            <a:pPr marL="342900" indent="-342900">
              <a:spcBef>
                <a:spcPts val="100"/>
              </a:spcBef>
              <a:buFont typeface="Arial" panose="020B0604020202020204" pitchFamily="34" charset="0"/>
              <a:buChar char="•"/>
            </a:pPr>
            <a:r>
              <a:rPr lang="en-US" sz="1900" kern="100" err="1">
                <a:solidFill>
                  <a:schemeClr val="accent4">
                    <a:lumMod val="20000"/>
                    <a:lumOff val="80000"/>
                  </a:schemeClr>
                </a:solidFill>
                <a:ea typeface="Aptos" panose="020B0004020202020204" pitchFamily="34" charset="0"/>
                <a:cs typeface="Calibri" panose="020F0502020204030204" pitchFamily="34" charset="0"/>
              </a:rPr>
              <a:t>Diamila</a:t>
            </a:r>
            <a:r>
              <a:rPr lang="en-US" sz="1900" kern="100">
                <a:solidFill>
                  <a:schemeClr val="accent4">
                    <a:lumMod val="20000"/>
                    <a:lumOff val="80000"/>
                  </a:schemeClr>
                </a:solidFill>
                <a:ea typeface="Aptos" panose="020B0004020202020204" pitchFamily="34" charset="0"/>
                <a:cs typeface="Calibri" panose="020F0502020204030204" pitchFamily="34" charset="0"/>
              </a:rPr>
              <a:t> Konate, Data Analyst</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ea typeface="Aptos" panose="020B0004020202020204" pitchFamily="34" charset="0"/>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ea typeface="Aptos" panose="020B0004020202020204" pitchFamily="34" charset="0"/>
                <a:cs typeface="Calibri" panose="020F0502020204030204" pitchFamily="34" charset="0"/>
              </a:rPr>
              <a:t>Joanna Martinson, Regional Care Coordination Administrator</a:t>
            </a:r>
          </a:p>
          <a:p>
            <a:pPr marL="342900" indent="-342900">
              <a:spcBef>
                <a:spcPts val="100"/>
              </a:spcBef>
              <a:buFont typeface="Arial" panose="020B0604020202020204" pitchFamily="34" charset="0"/>
              <a:buChar char="•"/>
            </a:pPr>
            <a:endParaRPr lang="en-US" sz="1900" kern="100">
              <a:solidFill>
                <a:schemeClr val="accent4">
                  <a:lumMod val="20000"/>
                  <a:lumOff val="80000"/>
                </a:schemeClr>
              </a:solidFill>
              <a:ea typeface="Aptos" panose="020B0004020202020204" pitchFamily="34" charset="0"/>
              <a:cs typeface="Calibri" panose="020F0502020204030204" pitchFamily="34" charset="0"/>
            </a:endParaRPr>
          </a:p>
          <a:p>
            <a:pPr marL="342900" indent="-342900">
              <a:spcBef>
                <a:spcPts val="100"/>
              </a:spcBef>
              <a:buFont typeface="Arial" panose="020B0604020202020204" pitchFamily="34" charset="0"/>
              <a:buChar char="•"/>
            </a:pPr>
            <a:r>
              <a:rPr lang="en-US" sz="1900" kern="100">
                <a:solidFill>
                  <a:schemeClr val="accent4">
                    <a:lumMod val="20000"/>
                    <a:lumOff val="80000"/>
                  </a:schemeClr>
                </a:solidFill>
                <a:ea typeface="Aptos" panose="020B0004020202020204" pitchFamily="34" charset="0"/>
                <a:cs typeface="Calibri" panose="020F0502020204030204" pitchFamily="34" charset="0"/>
              </a:rPr>
              <a:t>Alma Mejorado, Provider </a:t>
            </a:r>
            <a:r>
              <a:rPr lang="en-US" sz="1900">
                <a:solidFill>
                  <a:schemeClr val="accent4">
                    <a:lumMod val="20000"/>
                    <a:lumOff val="80000"/>
                  </a:schemeClr>
                </a:solidFill>
              </a:rPr>
              <a:t>Network Consultant</a:t>
            </a:r>
            <a:endParaRPr lang="en-US" sz="1900" kern="100">
              <a:solidFill>
                <a:schemeClr val="accent4">
                  <a:lumMod val="20000"/>
                  <a:lumOff val="80000"/>
                </a:schemeClr>
              </a:solidFill>
              <a:ea typeface="Aptos" panose="020B0004020202020204" pitchFamily="34" charset="0"/>
              <a:cs typeface="Calibri" panose="020F0502020204030204" pitchFamily="34" charset="0"/>
            </a:endParaRPr>
          </a:p>
        </p:txBody>
      </p:sp>
      <p:sp>
        <p:nvSpPr>
          <p:cNvPr id="8" name="Content Placeholder 6">
            <a:extLst>
              <a:ext uri="{FF2B5EF4-FFF2-40B4-BE49-F238E27FC236}">
                <a16:creationId xmlns:a16="http://schemas.microsoft.com/office/drawing/2014/main" id="{C98F6AAD-6677-8D08-8E5F-F2F11D4194DD}"/>
              </a:ext>
            </a:extLst>
          </p:cNvPr>
          <p:cNvSpPr txBox="1">
            <a:spLocks/>
          </p:cNvSpPr>
          <p:nvPr/>
        </p:nvSpPr>
        <p:spPr bwMode="white">
          <a:xfrm>
            <a:off x="7427880" y="2990284"/>
            <a:ext cx="4438569" cy="91242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spcBef>
                <a:spcPts val="600"/>
              </a:spcBef>
            </a:pPr>
            <a:endParaRPr lang="en-US" sz="1800" i="1" spc="-15">
              <a:solidFill>
                <a:schemeClr val="bg2">
                  <a:lumMod val="20000"/>
                  <a:lumOff val="80000"/>
                </a:schemeClr>
              </a:solidFill>
              <a:cs typeface="Arial"/>
            </a:endParaRPr>
          </a:p>
        </p:txBody>
      </p:sp>
    </p:spTree>
    <p:extLst>
      <p:ext uri="{BB962C8B-B14F-4D97-AF65-F5344CB8AC3E}">
        <p14:creationId xmlns:p14="http://schemas.microsoft.com/office/powerpoint/2010/main" val="175965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12177-19D0-F0E3-04F4-BBBDA1332C8A}"/>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3D57ADA-9992-8E9D-B340-6AF3C1223B6D}"/>
              </a:ext>
            </a:extLst>
          </p:cNvPr>
          <p:cNvPicPr>
            <a:picLocks noGrp="1" noChangeAspect="1"/>
          </p:cNvPicPr>
          <p:nvPr>
            <p:ph type="pic" sz="quarter" idx="13"/>
          </p:nvPr>
        </p:nvPicPr>
        <p:blipFill>
          <a:blip r:embed="rId2"/>
          <a:srcRect t="17432" b="17432"/>
          <a:stretch/>
        </p:blipFill>
        <p:spPr/>
      </p:pic>
      <p:pic>
        <p:nvPicPr>
          <p:cNvPr id="4" name="Picture 3" descr="A blue and green logo with a leaf&#10;&#10;AI-generated content may be incorrect.">
            <a:extLst>
              <a:ext uri="{FF2B5EF4-FFF2-40B4-BE49-F238E27FC236}">
                <a16:creationId xmlns:a16="http://schemas.microsoft.com/office/drawing/2014/main" id="{E3B0F496-B4D5-9F52-39EE-B7774DC04467}"/>
              </a:ext>
            </a:extLst>
          </p:cNvPr>
          <p:cNvPicPr>
            <a:picLocks noChangeAspect="1"/>
          </p:cNvPicPr>
          <p:nvPr/>
        </p:nvPicPr>
        <p:blipFill>
          <a:blip r:embed="rId3"/>
          <a:stretch>
            <a:fillRect/>
          </a:stretch>
        </p:blipFill>
        <p:spPr>
          <a:xfrm>
            <a:off x="70302" y="6169008"/>
            <a:ext cx="1504836" cy="595915"/>
          </a:xfrm>
          <a:prstGeom prst="rect">
            <a:avLst/>
          </a:prstGeom>
        </p:spPr>
      </p:pic>
      <p:sp>
        <p:nvSpPr>
          <p:cNvPr id="3" name="Rectangle 2">
            <a:extLst>
              <a:ext uri="{FF2B5EF4-FFF2-40B4-BE49-F238E27FC236}">
                <a16:creationId xmlns:a16="http://schemas.microsoft.com/office/drawing/2014/main" id="{9B5C3FCC-9303-3A10-CE50-48A6D139D0CD}"/>
              </a:ext>
            </a:extLst>
          </p:cNvPr>
          <p:cNvSpPr/>
          <p:nvPr/>
        </p:nvSpPr>
        <p:spPr>
          <a:xfrm>
            <a:off x="7780323" y="5006223"/>
            <a:ext cx="2030136" cy="1559662"/>
          </a:xfrm>
          <a:prstGeom prst="rect">
            <a:avLst/>
          </a:prstGeom>
          <a:solidFill>
            <a:srgbClr val="081B1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D90201-0E75-1759-7C83-89881FBAD157}"/>
              </a:ext>
            </a:extLst>
          </p:cNvPr>
          <p:cNvSpPr>
            <a:spLocks noGrp="1"/>
          </p:cNvSpPr>
          <p:nvPr>
            <p:ph type="ctrTitle"/>
          </p:nvPr>
        </p:nvSpPr>
        <p:spPr>
          <a:xfrm>
            <a:off x="2658836" y="4959733"/>
            <a:ext cx="6874327" cy="1209275"/>
          </a:xfrm>
        </p:spPr>
        <p:txBody>
          <a:bodyPr>
            <a:normAutofit/>
          </a:bodyPr>
          <a:lstStyle/>
          <a:p>
            <a:pPr algn="ctr"/>
            <a:r>
              <a:rPr lang="en-US" sz="5400" b="1">
                <a:solidFill>
                  <a:schemeClr val="tx1">
                    <a:alpha val="75000"/>
                  </a:schemeClr>
                </a:solidFill>
              </a:rPr>
              <a:t>NHP Overview</a:t>
            </a:r>
          </a:p>
        </p:txBody>
      </p:sp>
    </p:spTree>
    <p:extLst>
      <p:ext uri="{BB962C8B-B14F-4D97-AF65-F5344CB8AC3E}">
        <p14:creationId xmlns:p14="http://schemas.microsoft.com/office/powerpoint/2010/main" val="344302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0755-9A81-4C2A-9F48-7B0CF685B25F}"/>
              </a:ext>
            </a:extLst>
          </p:cNvPr>
          <p:cNvSpPr>
            <a:spLocks noGrp="1"/>
          </p:cNvSpPr>
          <p:nvPr>
            <p:ph type="title"/>
          </p:nvPr>
        </p:nvSpPr>
        <p:spPr>
          <a:xfrm>
            <a:off x="335560" y="136525"/>
            <a:ext cx="11018240" cy="1345640"/>
          </a:xfrm>
        </p:spPr>
        <p:txBody>
          <a:bodyPr/>
          <a:lstStyle/>
          <a:p>
            <a:r>
              <a:rPr lang="en-US" b="1"/>
              <a:t>Who is Northeast Health Partners? </a:t>
            </a:r>
          </a:p>
        </p:txBody>
      </p:sp>
      <p:sp>
        <p:nvSpPr>
          <p:cNvPr id="5" name="Content Placeholder 4">
            <a:extLst>
              <a:ext uri="{FF2B5EF4-FFF2-40B4-BE49-F238E27FC236}">
                <a16:creationId xmlns:a16="http://schemas.microsoft.com/office/drawing/2014/main" id="{E7F4FA8E-DE81-89F9-6545-3E3C646AC798}"/>
              </a:ext>
            </a:extLst>
          </p:cNvPr>
          <p:cNvSpPr>
            <a:spLocks noGrp="1"/>
          </p:cNvSpPr>
          <p:nvPr>
            <p:ph idx="1"/>
          </p:nvPr>
        </p:nvSpPr>
        <p:spPr>
          <a:xfrm>
            <a:off x="838200" y="1761688"/>
            <a:ext cx="6233160" cy="4303552"/>
          </a:xfrm>
        </p:spPr>
        <p:txBody>
          <a:bodyPr vert="horz" lIns="91440" tIns="45720" rIns="91440" bIns="45720" rtlCol="0" anchor="t">
            <a:normAutofit fontScale="92500" lnSpcReduction="10000"/>
          </a:bodyPr>
          <a:lstStyle/>
          <a:p>
            <a:pPr marL="342900" indent="-342900">
              <a:buChar char="•"/>
            </a:pPr>
            <a:r>
              <a:rPr lang="en-US" sz="2400">
                <a:solidFill>
                  <a:schemeClr val="accent4">
                    <a:lumMod val="20000"/>
                    <a:lumOff val="80000"/>
                  </a:schemeClr>
                </a:solidFill>
                <a:latin typeface="+mj-lt"/>
              </a:rPr>
              <a:t>Northeast Health Partners (NHP) is a non-profit regional organization established in 2017</a:t>
            </a:r>
          </a:p>
          <a:p>
            <a:pPr marL="342900" indent="-342900">
              <a:buChar char="•"/>
            </a:pPr>
            <a:endParaRPr lang="en-US" sz="2400">
              <a:solidFill>
                <a:schemeClr val="accent4">
                  <a:lumMod val="20000"/>
                  <a:lumOff val="80000"/>
                </a:schemeClr>
              </a:solidFill>
              <a:latin typeface="+mj-lt"/>
            </a:endParaRPr>
          </a:p>
          <a:p>
            <a:pPr marL="342900" indent="-342900">
              <a:buChar char="•"/>
            </a:pPr>
            <a:r>
              <a:rPr lang="en-US" sz="2400">
                <a:solidFill>
                  <a:schemeClr val="accent4">
                    <a:lumMod val="20000"/>
                    <a:lumOff val="80000"/>
                  </a:schemeClr>
                </a:solidFill>
                <a:latin typeface="+mj-lt"/>
              </a:rPr>
              <a:t>We are the current RAE for Region 2 and have served in that role since 2018</a:t>
            </a:r>
          </a:p>
          <a:p>
            <a:pPr marL="342900" indent="-342900">
              <a:buChar char="•"/>
            </a:pPr>
            <a:endParaRPr lang="en-US" sz="2400">
              <a:solidFill>
                <a:schemeClr val="accent4">
                  <a:lumMod val="20000"/>
                  <a:lumOff val="80000"/>
                </a:schemeClr>
              </a:solidFill>
              <a:latin typeface="+mj-lt"/>
            </a:endParaRPr>
          </a:p>
          <a:p>
            <a:pPr marL="342900" indent="-342900">
              <a:buChar char="•"/>
            </a:pPr>
            <a:r>
              <a:rPr lang="en-US" sz="2400">
                <a:solidFill>
                  <a:schemeClr val="accent4">
                    <a:lumMod val="20000"/>
                    <a:lumOff val="80000"/>
                  </a:schemeClr>
                </a:solidFill>
                <a:latin typeface="+mj-lt"/>
              </a:rPr>
              <a:t>100% of our staff is Colorado-based</a:t>
            </a:r>
          </a:p>
          <a:p>
            <a:pPr marL="342900" indent="-342900">
              <a:buChar char="•"/>
            </a:pPr>
            <a:endParaRPr lang="en-US" sz="2400">
              <a:solidFill>
                <a:schemeClr val="accent4">
                  <a:lumMod val="20000"/>
                  <a:lumOff val="80000"/>
                </a:schemeClr>
              </a:solidFill>
              <a:latin typeface="+mj-lt"/>
            </a:endParaRPr>
          </a:p>
          <a:p>
            <a:pPr marL="342900" indent="-342900">
              <a:buChar char="•"/>
            </a:pPr>
            <a:r>
              <a:rPr lang="en-US" sz="2400">
                <a:solidFill>
                  <a:schemeClr val="accent4">
                    <a:lumMod val="20000"/>
                    <a:lumOff val="80000"/>
                  </a:schemeClr>
                </a:solidFill>
                <a:latin typeface="+mj-lt"/>
              </a:rPr>
              <a:t>We are expanding our team for Phase III!</a:t>
            </a:r>
          </a:p>
          <a:p>
            <a:endParaRPr lang="en-US"/>
          </a:p>
        </p:txBody>
      </p:sp>
      <p:sp>
        <p:nvSpPr>
          <p:cNvPr id="66" name="Slide Number Placeholder 65">
            <a:extLst>
              <a:ext uri="{FF2B5EF4-FFF2-40B4-BE49-F238E27FC236}">
                <a16:creationId xmlns:a16="http://schemas.microsoft.com/office/drawing/2014/main" id="{66335940-4EDC-4550-8115-003BDF496E63}"/>
              </a:ext>
            </a:extLst>
          </p:cNvPr>
          <p:cNvSpPr>
            <a:spLocks noGrp="1"/>
          </p:cNvSpPr>
          <p:nvPr>
            <p:ph type="sldNum" sz="quarter" idx="4"/>
          </p:nvPr>
        </p:nvSpPr>
        <p:spPr/>
        <p:txBody>
          <a:bodyPr/>
          <a:lstStyle/>
          <a:p>
            <a:fld id="{AE208ADF-3ADD-483D-A721-14E3EEE2C135}" type="slidenum">
              <a:rPr lang="en-US" smtClean="0"/>
              <a:pPr/>
              <a:t>6</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5E1C5527-B803-0D23-19F3-3A8C2C89BDF6}"/>
              </a:ext>
            </a:extLst>
          </p:cNvPr>
          <p:cNvPicPr>
            <a:picLocks noChangeAspect="1"/>
          </p:cNvPicPr>
          <p:nvPr/>
        </p:nvPicPr>
        <p:blipFill>
          <a:blip r:embed="rId2"/>
          <a:stretch>
            <a:fillRect/>
          </a:stretch>
        </p:blipFill>
        <p:spPr>
          <a:xfrm>
            <a:off x="0" y="6217920"/>
            <a:ext cx="1504836" cy="595915"/>
          </a:xfrm>
          <a:prstGeom prst="rect">
            <a:avLst/>
          </a:prstGeom>
        </p:spPr>
      </p:pic>
      <p:pic>
        <p:nvPicPr>
          <p:cNvPr id="9" name="Picture 8">
            <a:extLst>
              <a:ext uri="{FF2B5EF4-FFF2-40B4-BE49-F238E27FC236}">
                <a16:creationId xmlns:a16="http://schemas.microsoft.com/office/drawing/2014/main" id="{0D44A44A-F2B2-A22B-BA42-0CA2647E3744}"/>
              </a:ext>
            </a:extLst>
          </p:cNvPr>
          <p:cNvPicPr>
            <a:picLocks noChangeAspect="1"/>
          </p:cNvPicPr>
          <p:nvPr/>
        </p:nvPicPr>
        <p:blipFill>
          <a:blip r:embed="rId3"/>
          <a:stretch>
            <a:fillRect/>
          </a:stretch>
        </p:blipFill>
        <p:spPr>
          <a:xfrm>
            <a:off x="7284677" y="2340156"/>
            <a:ext cx="4447891" cy="3433915"/>
          </a:xfrm>
          <a:prstGeom prst="rect">
            <a:avLst/>
          </a:prstGeom>
        </p:spPr>
      </p:pic>
    </p:spTree>
    <p:extLst>
      <p:ext uri="{BB962C8B-B14F-4D97-AF65-F5344CB8AC3E}">
        <p14:creationId xmlns:p14="http://schemas.microsoft.com/office/powerpoint/2010/main" val="335898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E1C4-2FE2-0C27-B0D2-5507D01E4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7E272-1053-CA38-4562-E7933FE5D191}"/>
              </a:ext>
            </a:extLst>
          </p:cNvPr>
          <p:cNvSpPr>
            <a:spLocks noGrp="1"/>
          </p:cNvSpPr>
          <p:nvPr>
            <p:ph type="title"/>
          </p:nvPr>
        </p:nvSpPr>
        <p:spPr>
          <a:xfrm>
            <a:off x="335560" y="136525"/>
            <a:ext cx="11018240" cy="1345640"/>
          </a:xfrm>
        </p:spPr>
        <p:txBody>
          <a:bodyPr/>
          <a:lstStyle/>
          <a:p>
            <a:r>
              <a:rPr lang="en-US" b="1"/>
              <a:t>Mission and Vision</a:t>
            </a:r>
            <a:endParaRPr lang="en-US"/>
          </a:p>
        </p:txBody>
      </p:sp>
      <p:sp>
        <p:nvSpPr>
          <p:cNvPr id="5" name="Content Placeholder 4">
            <a:extLst>
              <a:ext uri="{FF2B5EF4-FFF2-40B4-BE49-F238E27FC236}">
                <a16:creationId xmlns:a16="http://schemas.microsoft.com/office/drawing/2014/main" id="{E5DC19B3-3BC7-D498-2861-850490DEA6CB}"/>
              </a:ext>
            </a:extLst>
          </p:cNvPr>
          <p:cNvSpPr>
            <a:spLocks noGrp="1"/>
          </p:cNvSpPr>
          <p:nvPr>
            <p:ph idx="1"/>
          </p:nvPr>
        </p:nvSpPr>
        <p:spPr>
          <a:xfrm>
            <a:off x="838200" y="1711557"/>
            <a:ext cx="10524423" cy="4353683"/>
          </a:xfrm>
        </p:spPr>
        <p:txBody>
          <a:bodyPr vert="horz" lIns="91440" tIns="45720" rIns="91440" bIns="45720" rtlCol="0" anchor="t">
            <a:normAutofit/>
          </a:bodyPr>
          <a:lstStyle/>
          <a:p>
            <a:pPr marL="0" indent="0" algn="ctr">
              <a:spcBef>
                <a:spcPts val="0"/>
              </a:spcBef>
              <a:buNone/>
            </a:pPr>
            <a:r>
              <a:rPr lang="en-US" sz="2800" b="1">
                <a:solidFill>
                  <a:schemeClr val="accent4">
                    <a:lumMod val="20000"/>
                    <a:lumOff val="80000"/>
                  </a:schemeClr>
                </a:solidFill>
                <a:latin typeface="+mj-lt"/>
              </a:rPr>
              <a:t>Mission</a:t>
            </a:r>
            <a:endParaRPr lang="en-US" sz="2800" u="sng">
              <a:solidFill>
                <a:schemeClr val="accent4">
                  <a:lumMod val="20000"/>
                  <a:lumOff val="80000"/>
                </a:schemeClr>
              </a:solidFill>
            </a:endParaRPr>
          </a:p>
          <a:p>
            <a:pPr marL="0" indent="0">
              <a:spcBef>
                <a:spcPts val="0"/>
              </a:spcBef>
              <a:buNone/>
            </a:pPr>
            <a:r>
              <a:rPr lang="en-US">
                <a:solidFill>
                  <a:schemeClr val="accent4">
                    <a:lumMod val="20000"/>
                    <a:lumOff val="80000"/>
                  </a:schemeClr>
                </a:solidFill>
                <a:latin typeface="+mj-lt"/>
              </a:rPr>
              <a:t>It is our mission to serve the members in our communities and provide a comprehensive range of physical and behavioral health services with commitment to compassionate service to meet the needs of our members.</a:t>
            </a:r>
            <a:endParaRPr lang="en-US">
              <a:solidFill>
                <a:schemeClr val="accent4">
                  <a:lumMod val="20000"/>
                  <a:lumOff val="80000"/>
                </a:schemeClr>
              </a:solidFill>
            </a:endParaRPr>
          </a:p>
          <a:p>
            <a:pPr marL="342900" indent="-342900">
              <a:spcBef>
                <a:spcPts val="0"/>
              </a:spcBef>
            </a:pPr>
            <a:endParaRPr lang="en-US">
              <a:solidFill>
                <a:srgbClr val="E2D4CA">
                  <a:alpha val="85000"/>
                </a:srgbClr>
              </a:solidFill>
            </a:endParaRPr>
          </a:p>
          <a:p>
            <a:pPr marL="342900" indent="-342900">
              <a:spcBef>
                <a:spcPts val="0"/>
              </a:spcBef>
            </a:pPr>
            <a:endParaRPr lang="en-US">
              <a:solidFill>
                <a:srgbClr val="E2D4CA">
                  <a:alpha val="85000"/>
                </a:srgbClr>
              </a:solidFill>
              <a:latin typeface="+mj-lt"/>
            </a:endParaRPr>
          </a:p>
          <a:p>
            <a:pPr marL="0" indent="0" algn="ctr">
              <a:spcBef>
                <a:spcPts val="0"/>
              </a:spcBef>
              <a:buNone/>
            </a:pPr>
            <a:r>
              <a:rPr lang="en-US" sz="2800" b="1">
                <a:solidFill>
                  <a:schemeClr val="accent4">
                    <a:lumMod val="20000"/>
                    <a:lumOff val="80000"/>
                  </a:schemeClr>
                </a:solidFill>
                <a:latin typeface="+mj-lt"/>
              </a:rPr>
              <a:t>Vision</a:t>
            </a:r>
            <a:endParaRPr lang="en-US" sz="2800" b="1">
              <a:solidFill>
                <a:schemeClr val="accent4">
                  <a:lumMod val="20000"/>
                  <a:lumOff val="80000"/>
                </a:schemeClr>
              </a:solidFill>
            </a:endParaRPr>
          </a:p>
          <a:p>
            <a:pPr marL="0" indent="0">
              <a:spcBef>
                <a:spcPts val="0"/>
              </a:spcBef>
              <a:buNone/>
            </a:pPr>
            <a:r>
              <a:rPr lang="en-US">
                <a:solidFill>
                  <a:schemeClr val="accent4">
                    <a:lumMod val="20000"/>
                    <a:lumOff val="80000"/>
                  </a:schemeClr>
                </a:solidFill>
                <a:latin typeface="+mj-lt"/>
              </a:rPr>
              <a:t>To become the state’s preeminent Medicaid health plan by connecting local communities and resources together to meet member and provider needs.</a:t>
            </a:r>
            <a:endParaRPr lang="en-US">
              <a:solidFill>
                <a:schemeClr val="accent4">
                  <a:lumMod val="20000"/>
                  <a:lumOff val="80000"/>
                </a:schemeClr>
              </a:solidFill>
            </a:endParaRPr>
          </a:p>
          <a:p>
            <a:pPr marL="342900" indent="-342900">
              <a:spcBef>
                <a:spcPts val="0"/>
              </a:spcBef>
            </a:pPr>
            <a:endParaRPr lang="en-US">
              <a:solidFill>
                <a:srgbClr val="E2D4CA">
                  <a:alpha val="85000"/>
                </a:srgbClr>
              </a:solidFill>
            </a:endParaRPr>
          </a:p>
          <a:p>
            <a:pPr marL="342900" indent="-342900">
              <a:spcBef>
                <a:spcPts val="0"/>
              </a:spcBef>
            </a:pPr>
            <a:endParaRPr lang="en-US">
              <a:solidFill>
                <a:schemeClr val="accent4">
                  <a:lumMod val="20000"/>
                  <a:lumOff val="80000"/>
                </a:schemeClr>
              </a:solidFill>
            </a:endParaRPr>
          </a:p>
        </p:txBody>
      </p:sp>
      <p:sp>
        <p:nvSpPr>
          <p:cNvPr id="66" name="Slide Number Placeholder 65">
            <a:extLst>
              <a:ext uri="{FF2B5EF4-FFF2-40B4-BE49-F238E27FC236}">
                <a16:creationId xmlns:a16="http://schemas.microsoft.com/office/drawing/2014/main" id="{675662E5-B378-BFBE-EE62-26B3DB3D4A90}"/>
              </a:ext>
            </a:extLst>
          </p:cNvPr>
          <p:cNvSpPr>
            <a:spLocks noGrp="1"/>
          </p:cNvSpPr>
          <p:nvPr>
            <p:ph type="sldNum" sz="quarter" idx="4"/>
          </p:nvPr>
        </p:nvSpPr>
        <p:spPr/>
        <p:txBody>
          <a:bodyPr/>
          <a:lstStyle/>
          <a:p>
            <a:fld id="{AE208ADF-3ADD-483D-A721-14E3EEE2C135}" type="slidenum">
              <a:rPr lang="en-US" smtClean="0"/>
              <a:pPr/>
              <a:t>7</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8912FCE6-9F5B-919D-10EF-AACC1190299E}"/>
              </a:ext>
            </a:extLst>
          </p:cNvPr>
          <p:cNvPicPr>
            <a:picLocks noChangeAspect="1"/>
          </p:cNvPicPr>
          <p:nvPr/>
        </p:nvPicPr>
        <p:blipFill>
          <a:blip r:embed="rId2"/>
          <a:stretch>
            <a:fillRect/>
          </a:stretch>
        </p:blipFill>
        <p:spPr>
          <a:xfrm>
            <a:off x="0" y="6217920"/>
            <a:ext cx="1504836" cy="595915"/>
          </a:xfrm>
          <a:prstGeom prst="rect">
            <a:avLst/>
          </a:prstGeom>
        </p:spPr>
      </p:pic>
    </p:spTree>
    <p:extLst>
      <p:ext uri="{BB962C8B-B14F-4D97-AF65-F5344CB8AC3E}">
        <p14:creationId xmlns:p14="http://schemas.microsoft.com/office/powerpoint/2010/main" val="221138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90A54-B6E3-6675-10A9-D5A8CF5DE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71770-B297-FCF4-6AAB-3DC8EC181E0A}"/>
              </a:ext>
            </a:extLst>
          </p:cNvPr>
          <p:cNvSpPr>
            <a:spLocks noGrp="1"/>
          </p:cNvSpPr>
          <p:nvPr>
            <p:ph type="title"/>
          </p:nvPr>
        </p:nvSpPr>
        <p:spPr>
          <a:xfrm>
            <a:off x="335560" y="136525"/>
            <a:ext cx="11018240" cy="1345640"/>
          </a:xfrm>
        </p:spPr>
        <p:txBody>
          <a:bodyPr/>
          <a:lstStyle/>
          <a:p>
            <a:r>
              <a:rPr lang="en-US" b="1">
                <a:solidFill>
                  <a:srgbClr val="E2D4CA">
                    <a:alpha val="75000"/>
                  </a:srgbClr>
                </a:solidFill>
              </a:rPr>
              <a:t>Values</a:t>
            </a:r>
          </a:p>
        </p:txBody>
      </p:sp>
      <p:sp>
        <p:nvSpPr>
          <p:cNvPr id="5" name="Content Placeholder 4">
            <a:extLst>
              <a:ext uri="{FF2B5EF4-FFF2-40B4-BE49-F238E27FC236}">
                <a16:creationId xmlns:a16="http://schemas.microsoft.com/office/drawing/2014/main" id="{684241B2-F135-5A5B-8E27-76997896A062}"/>
              </a:ext>
            </a:extLst>
          </p:cNvPr>
          <p:cNvSpPr>
            <a:spLocks noGrp="1"/>
          </p:cNvSpPr>
          <p:nvPr>
            <p:ph idx="1"/>
          </p:nvPr>
        </p:nvSpPr>
        <p:spPr>
          <a:xfrm>
            <a:off x="838200" y="1711557"/>
            <a:ext cx="11018240" cy="4353683"/>
          </a:xfrm>
        </p:spPr>
        <p:txBody>
          <a:bodyPr vert="horz" lIns="91440" tIns="45720" rIns="91440" bIns="45720" rtlCol="0" anchor="t">
            <a:noAutofit/>
          </a:bodyPr>
          <a:lstStyle/>
          <a:p>
            <a:pPr marL="342900" indent="-342900">
              <a:spcBef>
                <a:spcPts val="0"/>
              </a:spcBef>
            </a:pPr>
            <a:r>
              <a:rPr lang="en-US" sz="1600" b="1" u="sng">
                <a:solidFill>
                  <a:schemeClr val="accent4">
                    <a:lumMod val="20000"/>
                    <a:lumOff val="80000"/>
                  </a:schemeClr>
                </a:solidFill>
              </a:rPr>
              <a:t>Unwavering Leadership</a:t>
            </a:r>
            <a:r>
              <a:rPr lang="en-US" sz="1600" b="1">
                <a:solidFill>
                  <a:schemeClr val="accent4">
                    <a:lumMod val="20000"/>
                    <a:lumOff val="80000"/>
                  </a:schemeClr>
                </a:solidFill>
              </a:rPr>
              <a:t>: </a:t>
            </a:r>
            <a:r>
              <a:rPr lang="en-US" sz="1600">
                <a:solidFill>
                  <a:schemeClr val="accent4">
                    <a:lumMod val="20000"/>
                    <a:lumOff val="80000"/>
                  </a:schemeClr>
                </a:solidFill>
              </a:rPr>
              <a:t>We strive to take the lead in advocating for our members, our providers, and our community groups to streamline process and eliminate unnecessary burdens to ensure seamless access to services.</a:t>
            </a:r>
          </a:p>
          <a:p>
            <a:pPr marL="342900" indent="-342900">
              <a:spcBef>
                <a:spcPts val="0"/>
              </a:spcBef>
            </a:pPr>
            <a:endParaRPr lang="en-US" sz="1600">
              <a:solidFill>
                <a:schemeClr val="accent4">
                  <a:lumMod val="20000"/>
                  <a:lumOff val="80000"/>
                </a:schemeClr>
              </a:solidFill>
            </a:endParaRPr>
          </a:p>
          <a:p>
            <a:pPr marL="342900" indent="-342900">
              <a:spcBef>
                <a:spcPts val="0"/>
              </a:spcBef>
            </a:pPr>
            <a:r>
              <a:rPr lang="en-US" sz="1600" b="1" u="sng">
                <a:solidFill>
                  <a:schemeClr val="accent4">
                    <a:lumMod val="20000"/>
                    <a:lumOff val="80000"/>
                  </a:schemeClr>
                </a:solidFill>
              </a:rPr>
              <a:t>Customer Service</a:t>
            </a:r>
            <a:r>
              <a:rPr lang="en-US" sz="1600" b="1">
                <a:solidFill>
                  <a:schemeClr val="accent4">
                    <a:lumMod val="20000"/>
                    <a:lumOff val="80000"/>
                  </a:schemeClr>
                </a:solidFill>
              </a:rPr>
              <a:t>: </a:t>
            </a:r>
            <a:r>
              <a:rPr lang="en-US" sz="1600">
                <a:solidFill>
                  <a:schemeClr val="accent4">
                    <a:lumMod val="20000"/>
                    <a:lumOff val="80000"/>
                  </a:schemeClr>
                </a:solidFill>
              </a:rPr>
              <a:t>We are committed to maintaining high-satisfaction for the service we provide across members, providers, and community-based organizations.  </a:t>
            </a:r>
          </a:p>
          <a:p>
            <a:pPr marL="342900" indent="-342900">
              <a:spcBef>
                <a:spcPts val="0"/>
              </a:spcBef>
            </a:pPr>
            <a:endParaRPr lang="en-US" sz="1600">
              <a:solidFill>
                <a:schemeClr val="accent4">
                  <a:lumMod val="20000"/>
                  <a:lumOff val="80000"/>
                </a:schemeClr>
              </a:solidFill>
            </a:endParaRPr>
          </a:p>
          <a:p>
            <a:pPr marL="342900" indent="-342900">
              <a:spcBef>
                <a:spcPts val="0"/>
              </a:spcBef>
            </a:pPr>
            <a:r>
              <a:rPr lang="en-US" sz="1600" b="1" u="sng">
                <a:solidFill>
                  <a:schemeClr val="accent4">
                    <a:lumMod val="20000"/>
                    <a:lumOff val="80000"/>
                  </a:schemeClr>
                </a:solidFill>
              </a:rPr>
              <a:t>Achievement</a:t>
            </a:r>
            <a:r>
              <a:rPr lang="en-US" sz="1600" b="1">
                <a:solidFill>
                  <a:schemeClr val="accent4">
                    <a:lumMod val="20000"/>
                    <a:lumOff val="80000"/>
                  </a:schemeClr>
                </a:solidFill>
              </a:rPr>
              <a:t>: </a:t>
            </a:r>
            <a:r>
              <a:rPr lang="en-US" sz="1600">
                <a:solidFill>
                  <a:schemeClr val="accent4">
                    <a:lumMod val="20000"/>
                    <a:lumOff val="80000"/>
                  </a:schemeClr>
                </a:solidFill>
              </a:rPr>
              <a:t>We believe in continuous improvement and constant refinement to achieve results and offer high-quality care to Coloradans.</a:t>
            </a:r>
          </a:p>
          <a:p>
            <a:pPr marL="342900" indent="-342900">
              <a:spcBef>
                <a:spcPts val="0"/>
              </a:spcBef>
            </a:pPr>
            <a:endParaRPr lang="en-US" sz="1600">
              <a:solidFill>
                <a:schemeClr val="accent4">
                  <a:lumMod val="20000"/>
                  <a:lumOff val="80000"/>
                </a:schemeClr>
              </a:solidFill>
            </a:endParaRPr>
          </a:p>
          <a:p>
            <a:pPr marL="342900" indent="-342900">
              <a:spcBef>
                <a:spcPts val="0"/>
              </a:spcBef>
            </a:pPr>
            <a:r>
              <a:rPr lang="en-US" sz="1600" b="1" u="sng">
                <a:solidFill>
                  <a:schemeClr val="accent4">
                    <a:lumMod val="20000"/>
                    <a:lumOff val="80000"/>
                  </a:schemeClr>
                </a:solidFill>
              </a:rPr>
              <a:t>Responsiveness</a:t>
            </a:r>
            <a:r>
              <a:rPr lang="en-US" sz="1600" b="1">
                <a:solidFill>
                  <a:schemeClr val="accent4">
                    <a:lumMod val="20000"/>
                    <a:lumOff val="80000"/>
                  </a:schemeClr>
                </a:solidFill>
              </a:rPr>
              <a:t>:</a:t>
            </a:r>
            <a:r>
              <a:rPr lang="en-US" sz="1600">
                <a:solidFill>
                  <a:schemeClr val="accent4">
                    <a:lumMod val="20000"/>
                    <a:lumOff val="80000"/>
                  </a:schemeClr>
                </a:solidFill>
              </a:rPr>
              <a:t> We strive to be nimble and efficient in our operations and services.</a:t>
            </a:r>
          </a:p>
          <a:p>
            <a:pPr marL="342900" indent="-342900">
              <a:spcBef>
                <a:spcPts val="0"/>
              </a:spcBef>
            </a:pPr>
            <a:endParaRPr lang="en-US" sz="1600">
              <a:solidFill>
                <a:schemeClr val="accent4">
                  <a:lumMod val="20000"/>
                  <a:lumOff val="80000"/>
                </a:schemeClr>
              </a:solidFill>
            </a:endParaRPr>
          </a:p>
          <a:p>
            <a:pPr marL="342900" indent="-342900">
              <a:spcBef>
                <a:spcPts val="0"/>
              </a:spcBef>
            </a:pPr>
            <a:r>
              <a:rPr lang="en-US" sz="1600" b="1" u="sng">
                <a:solidFill>
                  <a:schemeClr val="accent4">
                    <a:lumMod val="20000"/>
                    <a:lumOff val="80000"/>
                  </a:schemeClr>
                </a:solidFill>
              </a:rPr>
              <a:t>Commitment</a:t>
            </a:r>
            <a:r>
              <a:rPr lang="en-US" sz="1600" b="1">
                <a:solidFill>
                  <a:schemeClr val="accent4">
                    <a:lumMod val="20000"/>
                    <a:lumOff val="80000"/>
                  </a:schemeClr>
                </a:solidFill>
              </a:rPr>
              <a:t>:  </a:t>
            </a:r>
            <a:r>
              <a:rPr lang="en-US" sz="1600">
                <a:solidFill>
                  <a:schemeClr val="accent4">
                    <a:lumMod val="20000"/>
                    <a:lumOff val="80000"/>
                  </a:schemeClr>
                </a:solidFill>
              </a:rPr>
              <a:t>As a local organization focused on healthcare, we are committed to the community to ensure high-value services are available and accessible.</a:t>
            </a:r>
          </a:p>
          <a:p>
            <a:pPr marL="342900" indent="-342900">
              <a:spcBef>
                <a:spcPts val="0"/>
              </a:spcBef>
            </a:pPr>
            <a:endParaRPr lang="en-US" sz="1600">
              <a:solidFill>
                <a:schemeClr val="accent4">
                  <a:lumMod val="20000"/>
                  <a:lumOff val="80000"/>
                </a:schemeClr>
              </a:solidFill>
            </a:endParaRPr>
          </a:p>
          <a:p>
            <a:pPr marL="342900" indent="-342900">
              <a:spcBef>
                <a:spcPts val="0"/>
              </a:spcBef>
            </a:pPr>
            <a:r>
              <a:rPr lang="en-US" sz="1600" b="1" u="sng">
                <a:solidFill>
                  <a:schemeClr val="accent4">
                    <a:lumMod val="20000"/>
                    <a:lumOff val="80000"/>
                  </a:schemeClr>
                </a:solidFill>
              </a:rPr>
              <a:t>Transparency</a:t>
            </a:r>
            <a:r>
              <a:rPr lang="en-US" sz="1600" b="1">
                <a:solidFill>
                  <a:schemeClr val="accent4">
                    <a:lumMod val="20000"/>
                    <a:lumOff val="80000"/>
                  </a:schemeClr>
                </a:solidFill>
              </a:rPr>
              <a:t>:</a:t>
            </a:r>
            <a:r>
              <a:rPr lang="en-US" sz="1600">
                <a:solidFill>
                  <a:schemeClr val="accent4">
                    <a:lumMod val="20000"/>
                    <a:lumOff val="80000"/>
                  </a:schemeClr>
                </a:solidFill>
              </a:rPr>
              <a:t> We believe in clarity and openness to our activities for both our providers network and the public.</a:t>
            </a:r>
          </a:p>
          <a:p>
            <a:pPr marL="342900" indent="-342900">
              <a:spcBef>
                <a:spcPts val="0"/>
              </a:spcBef>
            </a:pPr>
            <a:endParaRPr lang="en-US" sz="1600">
              <a:solidFill>
                <a:schemeClr val="accent4">
                  <a:lumMod val="20000"/>
                  <a:lumOff val="80000"/>
                </a:schemeClr>
              </a:solidFill>
            </a:endParaRPr>
          </a:p>
          <a:p>
            <a:pPr marL="342900" indent="-342900">
              <a:spcBef>
                <a:spcPts val="0"/>
              </a:spcBef>
            </a:pPr>
            <a:endParaRPr lang="en-US" sz="1600">
              <a:solidFill>
                <a:schemeClr val="accent4">
                  <a:lumMod val="20000"/>
                  <a:lumOff val="80000"/>
                </a:schemeClr>
              </a:solidFill>
            </a:endParaRPr>
          </a:p>
        </p:txBody>
      </p:sp>
      <p:sp>
        <p:nvSpPr>
          <p:cNvPr id="66" name="Slide Number Placeholder 65">
            <a:extLst>
              <a:ext uri="{FF2B5EF4-FFF2-40B4-BE49-F238E27FC236}">
                <a16:creationId xmlns:a16="http://schemas.microsoft.com/office/drawing/2014/main" id="{6FB89794-1359-836B-76FD-E4BD041DA2FF}"/>
              </a:ext>
            </a:extLst>
          </p:cNvPr>
          <p:cNvSpPr>
            <a:spLocks noGrp="1"/>
          </p:cNvSpPr>
          <p:nvPr>
            <p:ph type="sldNum" sz="quarter" idx="4"/>
          </p:nvPr>
        </p:nvSpPr>
        <p:spPr/>
        <p:txBody>
          <a:bodyPr/>
          <a:lstStyle/>
          <a:p>
            <a:fld id="{AE208ADF-3ADD-483D-A721-14E3EEE2C135}" type="slidenum">
              <a:rPr lang="en-US" smtClean="0"/>
              <a:pPr/>
              <a:t>8</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BEDF8322-42B1-2E98-A8C3-92CCD5879900}"/>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236517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9777-1EB6-D305-2594-7CF691694A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90BFF-0B8E-6ADA-FBA7-A7CA5B8ED9E0}"/>
              </a:ext>
            </a:extLst>
          </p:cNvPr>
          <p:cNvSpPr>
            <a:spLocks noGrp="1"/>
          </p:cNvSpPr>
          <p:nvPr>
            <p:ph type="ctrTitle"/>
          </p:nvPr>
        </p:nvSpPr>
        <p:spPr/>
        <p:txBody>
          <a:bodyPr>
            <a:normAutofit/>
          </a:bodyPr>
          <a:lstStyle/>
          <a:p>
            <a:r>
              <a:rPr lang="en-US" b="1"/>
              <a:t>ACC Phase III</a:t>
            </a:r>
          </a:p>
        </p:txBody>
      </p:sp>
      <p:sp>
        <p:nvSpPr>
          <p:cNvPr id="7" name="Subtitle 6">
            <a:extLst>
              <a:ext uri="{FF2B5EF4-FFF2-40B4-BE49-F238E27FC236}">
                <a16:creationId xmlns:a16="http://schemas.microsoft.com/office/drawing/2014/main" id="{C3268B9B-64FF-0825-2CCA-AFD151E9F6A7}"/>
              </a:ext>
            </a:extLst>
          </p:cNvPr>
          <p:cNvSpPr>
            <a:spLocks noGrp="1"/>
          </p:cNvSpPr>
          <p:nvPr>
            <p:ph type="subTitle" idx="1"/>
          </p:nvPr>
        </p:nvSpPr>
        <p:spPr/>
        <p:txBody>
          <a:bodyPr/>
          <a:lstStyle/>
          <a:p>
            <a:r>
              <a:rPr lang="en-US"/>
              <a:t>Updates &amp; Key Changes</a:t>
            </a:r>
          </a:p>
        </p:txBody>
      </p:sp>
      <p:pic>
        <p:nvPicPr>
          <p:cNvPr id="6" name="Picture Placeholder 5">
            <a:extLst>
              <a:ext uri="{FF2B5EF4-FFF2-40B4-BE49-F238E27FC236}">
                <a16:creationId xmlns:a16="http://schemas.microsoft.com/office/drawing/2014/main" id="{2B2669A4-AAA8-E12D-C12B-4C0F98BC3A09}"/>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D5C64786-24F5-720D-14A7-927D671AAFB4}"/>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680929560"/>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8D8E4FFDE38D4D98C302ABE95C7919" ma:contentTypeVersion="23" ma:contentTypeDescription="Create a new document." ma:contentTypeScope="" ma:versionID="ca76fa267216674e8f540c4a46a2d14f">
  <xsd:schema xmlns:xsd="http://www.w3.org/2001/XMLSchema" xmlns:xs="http://www.w3.org/2001/XMLSchema" xmlns:p="http://schemas.microsoft.com/office/2006/metadata/properties" xmlns:ns1="http://schemas.microsoft.com/sharepoint/v3" xmlns:ns2="84b400ec-987b-4f5a-9683-719d2398fb9d" xmlns:ns3="8ace0bee-1e7d-49ae-9b3d-38b80faed0b6" targetNamespace="http://schemas.microsoft.com/office/2006/metadata/properties" ma:root="true" ma:fieldsID="4d0a9383f464192d03e5c3c9a42bc064" ns1:_="" ns2:_="" ns3:_="">
    <xsd:import namespace="http://schemas.microsoft.com/sharepoint/v3"/>
    <xsd:import namespace="84b400ec-987b-4f5a-9683-719d2398fb9d"/>
    <xsd:import namespace="8ace0bee-1e7d-49ae-9b3d-38b80faed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File_x002f_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400ec-987b-4f5a-9683-719d2398f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File_x002f_FolderDescription" ma:index="28" nillable="true" ma:displayName="File/Folder Description" ma:description="File/Folder Description" ma:format="Dropdown" ma:internalName="File_x002f_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ce0bee-1e7d-49ae-9b3d-38b80faed0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cb75772-62ac-42de-b10a-1f9d7c1918e6}" ma:internalName="TaxCatchAll" ma:showField="CatchAllData" ma:web="8ace0bee-1e7d-49ae-9b3d-38b80faed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ace0bee-1e7d-49ae-9b3d-38b80faed0b6" xsi:nil="true"/>
    <MediaServiceKeyPoints xmlns="84b400ec-987b-4f5a-9683-719d2398fb9d" xsi:nil="true"/>
    <lcf76f155ced4ddcb4097134ff3c332f xmlns="84b400ec-987b-4f5a-9683-719d2398fb9d">
      <Terms xmlns="http://schemas.microsoft.com/office/infopath/2007/PartnerControls"/>
    </lcf76f155ced4ddcb4097134ff3c332f>
    <File_x002f_FolderDescription xmlns="84b400ec-987b-4f5a-9683-719d2398fb9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F31A86-568F-4F1E-AEE5-D5D2C701DA41}"/>
</file>

<file path=customXml/itemProps2.xml><?xml version="1.0" encoding="utf-8"?>
<ds:datastoreItem xmlns:ds="http://schemas.openxmlformats.org/officeDocument/2006/customXml" ds:itemID="{0E506F55-A469-454B-8FCA-6F8BCF9DAA6B}">
  <ds:schemaRef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84b400ec-987b-4f5a-9683-719d2398fb9d"/>
    <ds:schemaRef ds:uri="http://schemas.microsoft.com/office/2006/metadata/properties"/>
    <ds:schemaRef ds:uri="8ace0bee-1e7d-49ae-9b3d-38b80faed0b6"/>
    <ds:schemaRef ds:uri="http://www.w3.org/XML/1998/namespace"/>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C0CC34A-D535-41BC-8B48-A0E1EA32D7E8}">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80</TotalTime>
  <Words>1249</Words>
  <Application>Microsoft Office PowerPoint</Application>
  <PresentationFormat>Widescreen</PresentationFormat>
  <Paragraphs>244</Paragraphs>
  <Slides>24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Arial </vt:lpstr>
      <vt:lpstr>Calibri</vt:lpstr>
      <vt:lpstr>Calibri,Sans-Serif</vt:lpstr>
      <vt:lpstr>Dante</vt:lpstr>
      <vt:lpstr>Wingdings</vt:lpstr>
      <vt:lpstr>PineVTI</vt:lpstr>
      <vt:lpstr>PowerPoint Presentation</vt:lpstr>
      <vt:lpstr>Agenda</vt:lpstr>
      <vt:lpstr>Meet the NHP Team</vt:lpstr>
      <vt:lpstr> NHP Team members</vt:lpstr>
      <vt:lpstr>NHP Overview</vt:lpstr>
      <vt:lpstr>Who is Northeast Health Partners? </vt:lpstr>
      <vt:lpstr>Mission and Vision</vt:lpstr>
      <vt:lpstr>Values</vt:lpstr>
      <vt:lpstr>ACC Phase III</vt:lpstr>
      <vt:lpstr>ACC Phase III Regional Entities and Counties</vt:lpstr>
      <vt:lpstr>Key Changes for Phase III</vt:lpstr>
      <vt:lpstr>Timeline</vt:lpstr>
      <vt:lpstr>Program-Specific Changes</vt:lpstr>
      <vt:lpstr>Physical Health Attribution &amp; Performance Measures</vt:lpstr>
      <vt:lpstr>Physical Health Contracting</vt:lpstr>
      <vt:lpstr>Physical Health PCMP Tiers</vt:lpstr>
      <vt:lpstr>PCMP Key Dates for Contracting and Attribution</vt:lpstr>
      <vt:lpstr>Next Steps</vt:lpstr>
      <vt:lpstr>Opportunities to Connect with NHP</vt:lpstr>
      <vt:lpstr>Things to do Before July 1st</vt:lpstr>
      <vt:lpstr>Behavioral Health Contracting</vt:lpstr>
      <vt:lpstr>Contact NHP</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Chantel Hawkins</cp:lastModifiedBy>
  <cp:revision>1</cp:revision>
  <dcterms:created xsi:type="dcterms:W3CDTF">2025-01-26T20:23:29Z</dcterms:created>
  <dcterms:modified xsi:type="dcterms:W3CDTF">2025-03-04T17:01:23Z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0x0101009D8D8E4FFDE38D4D98C302ABE95C7919</vt:lpwstr>
  </property>
  <property fmtid="{D5CDD505-2E9C-101B-9397-08002B2CF9AE}" pid="3" name="MediaServiceImageTags">
    <vt:lpwstr/>
  </property>
</Properties>
</file>